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32"/>
  </p:notesMasterIdLst>
  <p:sldIdLst>
    <p:sldId id="321" r:id="rId5"/>
    <p:sldId id="328" r:id="rId6"/>
    <p:sldId id="370" r:id="rId7"/>
    <p:sldId id="351" r:id="rId8"/>
    <p:sldId id="371" r:id="rId9"/>
    <p:sldId id="350" r:id="rId10"/>
    <p:sldId id="330" r:id="rId11"/>
    <p:sldId id="372" r:id="rId12"/>
    <p:sldId id="352" r:id="rId13"/>
    <p:sldId id="353" r:id="rId14"/>
    <p:sldId id="373" r:id="rId15"/>
    <p:sldId id="332" r:id="rId16"/>
    <p:sldId id="355" r:id="rId17"/>
    <p:sldId id="357" r:id="rId18"/>
    <p:sldId id="358" r:id="rId19"/>
    <p:sldId id="359" r:id="rId20"/>
    <p:sldId id="362" r:id="rId21"/>
    <p:sldId id="374" r:id="rId22"/>
    <p:sldId id="364" r:id="rId23"/>
    <p:sldId id="329" r:id="rId24"/>
    <p:sldId id="363" r:id="rId25"/>
    <p:sldId id="322" r:id="rId26"/>
    <p:sldId id="366" r:id="rId27"/>
    <p:sldId id="367" r:id="rId28"/>
    <p:sldId id="365" r:id="rId29"/>
    <p:sldId id="368" r:id="rId30"/>
    <p:sldId id="369" r:id="rId3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78EA"/>
    <a:srgbClr val="000000"/>
    <a:srgbClr val="606EEA"/>
    <a:srgbClr val="17E0D9"/>
    <a:srgbClr val="17EA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7"/>
    <p:restoredTop sz="94014"/>
  </p:normalViewPr>
  <p:slideViewPr>
    <p:cSldViewPr snapToGrid="0" snapToObjects="1">
      <p:cViewPr varScale="1">
        <p:scale>
          <a:sx n="104" d="100"/>
          <a:sy n="104" d="100"/>
        </p:scale>
        <p:origin x="208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196B3A-CE7C-144F-8DC1-4F0D676E442B}" type="doc">
      <dgm:prSet loTypeId="urn:microsoft.com/office/officeart/2005/8/layout/target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D31D668F-649B-3645-8D3E-77DA73232C96}">
      <dgm:prSet phldrT="[Text]"/>
      <dgm:spPr/>
      <dgm:t>
        <a:bodyPr/>
        <a:lstStyle/>
        <a:p>
          <a:r>
            <a:rPr lang="de-DE" dirty="0"/>
            <a:t>neu</a:t>
          </a:r>
        </a:p>
      </dgm:t>
    </dgm:pt>
    <dgm:pt modelId="{3924802D-5051-724B-9379-68D3AD2CFE97}" type="parTrans" cxnId="{C7BDD84C-36D2-9F49-9499-28741F752EF2}">
      <dgm:prSet/>
      <dgm:spPr/>
      <dgm:t>
        <a:bodyPr/>
        <a:lstStyle/>
        <a:p>
          <a:endParaRPr lang="de-DE"/>
        </a:p>
      </dgm:t>
    </dgm:pt>
    <dgm:pt modelId="{3131C2A5-145B-BD44-AE08-E0C18407680B}" type="sibTrans" cxnId="{C7BDD84C-36D2-9F49-9499-28741F752EF2}">
      <dgm:prSet/>
      <dgm:spPr/>
      <dgm:t>
        <a:bodyPr/>
        <a:lstStyle/>
        <a:p>
          <a:endParaRPr lang="de-DE"/>
        </a:p>
      </dgm:t>
    </dgm:pt>
    <dgm:pt modelId="{6F7F2C37-9E10-3644-A550-6053C8CF364C}">
      <dgm:prSet phldrT="[Text]"/>
      <dgm:spPr/>
      <dgm:t>
        <a:bodyPr/>
        <a:lstStyle/>
        <a:p>
          <a:r>
            <a:rPr lang="de-DE" dirty="0"/>
            <a:t>Kickoff</a:t>
          </a:r>
        </a:p>
      </dgm:t>
    </dgm:pt>
    <dgm:pt modelId="{2950290A-C54C-E14F-A0B6-E19E4E7A552C}" type="parTrans" cxnId="{119B3D95-51F2-C64C-A219-A17A53F6F3D2}">
      <dgm:prSet/>
      <dgm:spPr/>
      <dgm:t>
        <a:bodyPr/>
        <a:lstStyle/>
        <a:p>
          <a:endParaRPr lang="de-DE"/>
        </a:p>
      </dgm:t>
    </dgm:pt>
    <dgm:pt modelId="{AAA159FE-CA8E-EB49-9424-3D292D002012}" type="sibTrans" cxnId="{119B3D95-51F2-C64C-A219-A17A53F6F3D2}">
      <dgm:prSet/>
      <dgm:spPr/>
      <dgm:t>
        <a:bodyPr/>
        <a:lstStyle/>
        <a:p>
          <a:endParaRPr lang="de-DE"/>
        </a:p>
      </dgm:t>
    </dgm:pt>
    <dgm:pt modelId="{1EF39545-2792-CE4C-AD4D-68122A879C86}">
      <dgm:prSet phldrT="[Text]"/>
      <dgm:spPr/>
      <dgm:t>
        <a:bodyPr/>
        <a:lstStyle/>
        <a:p>
          <a:r>
            <a:rPr lang="de-DE" dirty="0"/>
            <a:t>Offset</a:t>
          </a:r>
        </a:p>
      </dgm:t>
    </dgm:pt>
    <dgm:pt modelId="{AC6C1F35-02DA-8449-B40E-476CA872EBFB}" type="parTrans" cxnId="{2DAC8FF8-8716-9F48-B302-5ECBB36821BE}">
      <dgm:prSet/>
      <dgm:spPr/>
      <dgm:t>
        <a:bodyPr/>
        <a:lstStyle/>
        <a:p>
          <a:endParaRPr lang="de-DE"/>
        </a:p>
      </dgm:t>
    </dgm:pt>
    <dgm:pt modelId="{F153F7A7-617E-BB48-A3EA-45AA10BC3C67}" type="sibTrans" cxnId="{2DAC8FF8-8716-9F48-B302-5ECBB36821BE}">
      <dgm:prSet/>
      <dgm:spPr/>
      <dgm:t>
        <a:bodyPr/>
        <a:lstStyle/>
        <a:p>
          <a:endParaRPr lang="de-DE"/>
        </a:p>
      </dgm:t>
    </dgm:pt>
    <dgm:pt modelId="{CA106847-DC91-A544-B940-824886428E26}">
      <dgm:prSet phldrT="[Text]"/>
      <dgm:spPr/>
      <dgm:t>
        <a:bodyPr/>
        <a:lstStyle/>
        <a:p>
          <a:r>
            <a:rPr lang="de-DE" dirty="0" err="1"/>
            <a:t>SoccerDB</a:t>
          </a:r>
          <a:endParaRPr lang="de-DE" dirty="0"/>
        </a:p>
      </dgm:t>
    </dgm:pt>
    <dgm:pt modelId="{FFB735F3-AF45-DC47-B06A-C09B2A27E412}" type="parTrans" cxnId="{44040DE7-AAB9-FD40-98B0-21B404C45784}">
      <dgm:prSet/>
      <dgm:spPr/>
      <dgm:t>
        <a:bodyPr/>
        <a:lstStyle/>
        <a:p>
          <a:endParaRPr lang="de-DE"/>
        </a:p>
      </dgm:t>
    </dgm:pt>
    <dgm:pt modelId="{2D3FC7C6-1136-3A49-9A21-51C53945C8C4}" type="sibTrans" cxnId="{44040DE7-AAB9-FD40-98B0-21B404C45784}">
      <dgm:prSet/>
      <dgm:spPr/>
      <dgm:t>
        <a:bodyPr/>
        <a:lstStyle/>
        <a:p>
          <a:endParaRPr lang="de-DE"/>
        </a:p>
      </dgm:t>
    </dgm:pt>
    <dgm:pt modelId="{4A212044-8340-2449-897F-4D4866FC72FE}">
      <dgm:prSet phldrT="[Text]"/>
      <dgm:spPr/>
      <dgm:t>
        <a:bodyPr/>
        <a:lstStyle/>
        <a:p>
          <a:r>
            <a:rPr lang="de-DE" dirty="0" err="1"/>
            <a:t>Injured</a:t>
          </a:r>
          <a:endParaRPr lang="de-DE" dirty="0"/>
        </a:p>
      </dgm:t>
    </dgm:pt>
    <dgm:pt modelId="{4E564641-A1A0-6F45-9820-56978810BA36}" type="parTrans" cxnId="{BFC35B72-BBE5-194F-9D50-449B0F1729E6}">
      <dgm:prSet/>
      <dgm:spPr/>
      <dgm:t>
        <a:bodyPr/>
        <a:lstStyle/>
        <a:p>
          <a:endParaRPr lang="de-DE"/>
        </a:p>
      </dgm:t>
    </dgm:pt>
    <dgm:pt modelId="{353AACFB-DF5A-0C49-9C36-022DACF54AEA}" type="sibTrans" cxnId="{BFC35B72-BBE5-194F-9D50-449B0F1729E6}">
      <dgm:prSet/>
      <dgm:spPr/>
      <dgm:t>
        <a:bodyPr/>
        <a:lstStyle/>
        <a:p>
          <a:endParaRPr lang="de-DE"/>
        </a:p>
      </dgm:t>
    </dgm:pt>
    <dgm:pt modelId="{364BFBAA-1560-E140-8D3B-0A36ABCA5E08}">
      <dgm:prSet phldrT="[Text]"/>
      <dgm:spPr/>
      <dgm:t>
        <a:bodyPr/>
        <a:lstStyle/>
        <a:p>
          <a:r>
            <a:rPr lang="de-DE" dirty="0" err="1"/>
            <a:t>Shot</a:t>
          </a:r>
          <a:endParaRPr lang="de-DE" dirty="0"/>
        </a:p>
      </dgm:t>
    </dgm:pt>
    <dgm:pt modelId="{2B4CEE42-FE41-3A44-B67B-72204A458592}" type="parTrans" cxnId="{943E1D6F-1CE6-DE43-8FCD-99EF2650EBA5}">
      <dgm:prSet/>
      <dgm:spPr/>
      <dgm:t>
        <a:bodyPr/>
        <a:lstStyle/>
        <a:p>
          <a:endParaRPr lang="de-DE"/>
        </a:p>
      </dgm:t>
    </dgm:pt>
    <dgm:pt modelId="{2D12717E-E6AD-A74A-8D07-8410EB69619C}" type="sibTrans" cxnId="{943E1D6F-1CE6-DE43-8FCD-99EF2650EBA5}">
      <dgm:prSet/>
      <dgm:spPr/>
      <dgm:t>
        <a:bodyPr/>
        <a:lstStyle/>
        <a:p>
          <a:endParaRPr lang="de-DE"/>
        </a:p>
      </dgm:t>
    </dgm:pt>
    <dgm:pt modelId="{669D4E2E-EE01-A347-A1A6-C34416EA875A}">
      <dgm:prSet phldrT="[Text]"/>
      <dgm:spPr/>
      <dgm:t>
        <a:bodyPr/>
        <a:lstStyle/>
        <a:p>
          <a:r>
            <a:rPr lang="de-DE" dirty="0" err="1"/>
            <a:t>SoccerNet</a:t>
          </a:r>
          <a:endParaRPr lang="de-DE" dirty="0"/>
        </a:p>
      </dgm:t>
    </dgm:pt>
    <dgm:pt modelId="{FAC25AFE-3BC6-AD48-B726-08CC3CB8C740}" type="parTrans" cxnId="{7DC110F1-939F-5844-87AA-0145BE53FC4D}">
      <dgm:prSet/>
      <dgm:spPr/>
      <dgm:t>
        <a:bodyPr/>
        <a:lstStyle/>
        <a:p>
          <a:endParaRPr lang="de-DE"/>
        </a:p>
      </dgm:t>
    </dgm:pt>
    <dgm:pt modelId="{0FF086A2-8449-4742-91F6-98363513E9EB}" type="sibTrans" cxnId="{7DC110F1-939F-5844-87AA-0145BE53FC4D}">
      <dgm:prSet/>
      <dgm:spPr/>
      <dgm:t>
        <a:bodyPr/>
        <a:lstStyle/>
        <a:p>
          <a:endParaRPr lang="de-DE"/>
        </a:p>
      </dgm:t>
    </dgm:pt>
    <dgm:pt modelId="{09EF76D2-E5CE-0446-AB01-D1640253F13D}">
      <dgm:prSet phldrT="[Text]"/>
      <dgm:spPr/>
      <dgm:t>
        <a:bodyPr/>
        <a:lstStyle/>
        <a:p>
          <a:r>
            <a:rPr lang="de-DE" dirty="0"/>
            <a:t>Goal</a:t>
          </a:r>
        </a:p>
      </dgm:t>
    </dgm:pt>
    <dgm:pt modelId="{5F9721E3-DBDE-4145-8570-52A85EB972ED}" type="parTrans" cxnId="{CC7AA5DB-664A-0241-839B-18C6B4E5E263}">
      <dgm:prSet/>
      <dgm:spPr/>
      <dgm:t>
        <a:bodyPr/>
        <a:lstStyle/>
        <a:p>
          <a:endParaRPr lang="de-DE"/>
        </a:p>
      </dgm:t>
    </dgm:pt>
    <dgm:pt modelId="{F3AF5138-90C4-624E-83ED-8925641590E3}" type="sibTrans" cxnId="{CC7AA5DB-664A-0241-839B-18C6B4E5E263}">
      <dgm:prSet/>
      <dgm:spPr/>
      <dgm:t>
        <a:bodyPr/>
        <a:lstStyle/>
        <a:p>
          <a:endParaRPr lang="de-DE"/>
        </a:p>
      </dgm:t>
    </dgm:pt>
    <dgm:pt modelId="{F483A8A4-67E1-B041-9FE6-5D6B7F6B6E1D}">
      <dgm:prSet phldrT="[Text]"/>
      <dgm:spPr/>
      <dgm:t>
        <a:bodyPr/>
        <a:lstStyle/>
        <a:p>
          <a:r>
            <a:rPr lang="de-DE" dirty="0"/>
            <a:t>Card</a:t>
          </a:r>
        </a:p>
      </dgm:t>
    </dgm:pt>
    <dgm:pt modelId="{DC217348-AF96-9048-A52E-3BB03FDB03A0}" type="parTrans" cxnId="{8D237E97-B53B-664D-9353-6509DBE6B319}">
      <dgm:prSet/>
      <dgm:spPr/>
      <dgm:t>
        <a:bodyPr/>
        <a:lstStyle/>
        <a:p>
          <a:endParaRPr lang="de-DE"/>
        </a:p>
      </dgm:t>
    </dgm:pt>
    <dgm:pt modelId="{54440CB8-32F8-C04E-B871-8965DD2F3D22}" type="sibTrans" cxnId="{8D237E97-B53B-664D-9353-6509DBE6B319}">
      <dgm:prSet/>
      <dgm:spPr/>
      <dgm:t>
        <a:bodyPr/>
        <a:lstStyle/>
        <a:p>
          <a:endParaRPr lang="de-DE"/>
        </a:p>
      </dgm:t>
    </dgm:pt>
    <dgm:pt modelId="{0D6FD473-D248-A04E-9329-686F0706D7B2}">
      <dgm:prSet phldrT="[Text]"/>
      <dgm:spPr/>
      <dgm:t>
        <a:bodyPr/>
        <a:lstStyle/>
        <a:p>
          <a:r>
            <a:rPr lang="de-DE" dirty="0"/>
            <a:t>Substitution</a:t>
          </a:r>
        </a:p>
      </dgm:t>
    </dgm:pt>
    <dgm:pt modelId="{60A9B62A-1126-3645-932F-3364E2FAE24F}" type="parTrans" cxnId="{2547978B-B72E-A74B-AFA8-39E67A010F72}">
      <dgm:prSet/>
      <dgm:spPr/>
      <dgm:t>
        <a:bodyPr/>
        <a:lstStyle/>
        <a:p>
          <a:endParaRPr lang="de-DE"/>
        </a:p>
      </dgm:t>
    </dgm:pt>
    <dgm:pt modelId="{307B3779-DEEC-4E4A-9345-FEDA21D48666}" type="sibTrans" cxnId="{2547978B-B72E-A74B-AFA8-39E67A010F72}">
      <dgm:prSet/>
      <dgm:spPr/>
      <dgm:t>
        <a:bodyPr/>
        <a:lstStyle/>
        <a:p>
          <a:endParaRPr lang="de-DE"/>
        </a:p>
      </dgm:t>
    </dgm:pt>
    <dgm:pt modelId="{0BCD7E7E-BBA8-F242-9DFD-DAE350994F28}">
      <dgm:prSet phldrT="[Text]"/>
      <dgm:spPr/>
      <dgm:t>
        <a:bodyPr/>
        <a:lstStyle/>
        <a:p>
          <a:r>
            <a:rPr lang="de-DE" dirty="0"/>
            <a:t>Free Kick</a:t>
          </a:r>
        </a:p>
      </dgm:t>
    </dgm:pt>
    <dgm:pt modelId="{E370F76A-1C4E-354C-95C6-396590424008}" type="parTrans" cxnId="{BC35F86C-4C88-3142-BA84-A37C6201970F}">
      <dgm:prSet/>
      <dgm:spPr/>
      <dgm:t>
        <a:bodyPr/>
        <a:lstStyle/>
        <a:p>
          <a:endParaRPr lang="de-DE"/>
        </a:p>
      </dgm:t>
    </dgm:pt>
    <dgm:pt modelId="{B050CF8D-8F8A-D64D-A009-71FA307194CA}" type="sibTrans" cxnId="{BC35F86C-4C88-3142-BA84-A37C6201970F}">
      <dgm:prSet/>
      <dgm:spPr/>
      <dgm:t>
        <a:bodyPr/>
        <a:lstStyle/>
        <a:p>
          <a:endParaRPr lang="de-DE"/>
        </a:p>
      </dgm:t>
    </dgm:pt>
    <dgm:pt modelId="{479952F0-B5C1-AA49-B7FC-1090C2644542}">
      <dgm:prSet phldrT="[Text]"/>
      <dgm:spPr/>
      <dgm:t>
        <a:bodyPr/>
        <a:lstStyle/>
        <a:p>
          <a:r>
            <a:rPr lang="de-DE" dirty="0"/>
            <a:t>Corner</a:t>
          </a:r>
        </a:p>
      </dgm:t>
    </dgm:pt>
    <dgm:pt modelId="{8695FF4B-9035-434A-ADF8-95EB37F1576F}" type="parTrans" cxnId="{8E28321F-E6FA-1046-841D-8F423A2E41F3}">
      <dgm:prSet/>
      <dgm:spPr/>
      <dgm:t>
        <a:bodyPr/>
        <a:lstStyle/>
        <a:p>
          <a:endParaRPr lang="de-DE"/>
        </a:p>
      </dgm:t>
    </dgm:pt>
    <dgm:pt modelId="{0589D86D-8936-CD49-A0DA-4E7653A37F80}" type="sibTrans" cxnId="{8E28321F-E6FA-1046-841D-8F423A2E41F3}">
      <dgm:prSet/>
      <dgm:spPr/>
      <dgm:t>
        <a:bodyPr/>
        <a:lstStyle/>
        <a:p>
          <a:endParaRPr lang="de-DE"/>
        </a:p>
      </dgm:t>
    </dgm:pt>
    <dgm:pt modelId="{317BF657-8FC6-244A-BE3B-29E79772C191}">
      <dgm:prSet phldrT="[Text]"/>
      <dgm:spPr/>
      <dgm:t>
        <a:bodyPr/>
        <a:lstStyle/>
        <a:p>
          <a:r>
            <a:rPr lang="de-DE" dirty="0" err="1"/>
            <a:t>Saves</a:t>
          </a:r>
          <a:endParaRPr lang="de-DE" dirty="0"/>
        </a:p>
      </dgm:t>
    </dgm:pt>
    <dgm:pt modelId="{075741D3-7FF4-EF44-9931-E72D4032DE7D}" type="parTrans" cxnId="{D007FDB2-6154-F542-8481-5D68B5ACC660}">
      <dgm:prSet/>
      <dgm:spPr/>
      <dgm:t>
        <a:bodyPr/>
        <a:lstStyle/>
        <a:p>
          <a:endParaRPr lang="de-DE"/>
        </a:p>
      </dgm:t>
    </dgm:pt>
    <dgm:pt modelId="{D2A18F53-C830-2D40-88BC-82A92F02E5B8}" type="sibTrans" cxnId="{D007FDB2-6154-F542-8481-5D68B5ACC660}">
      <dgm:prSet/>
      <dgm:spPr/>
      <dgm:t>
        <a:bodyPr/>
        <a:lstStyle/>
        <a:p>
          <a:endParaRPr lang="de-DE"/>
        </a:p>
      </dgm:t>
    </dgm:pt>
    <dgm:pt modelId="{112D9CFF-4062-3F47-BF27-B44284B68EAA}">
      <dgm:prSet phldrT="[Text]"/>
      <dgm:spPr/>
      <dgm:t>
        <a:bodyPr/>
        <a:lstStyle/>
        <a:p>
          <a:r>
            <a:rPr lang="de-DE" dirty="0"/>
            <a:t>Penalty</a:t>
          </a:r>
        </a:p>
      </dgm:t>
    </dgm:pt>
    <dgm:pt modelId="{AB5BF896-004C-C649-A286-C8DACD8C5D3A}" type="parTrans" cxnId="{C29F3B6F-E976-034F-A1B8-B96C50570840}">
      <dgm:prSet/>
      <dgm:spPr/>
      <dgm:t>
        <a:bodyPr/>
        <a:lstStyle/>
        <a:p>
          <a:endParaRPr lang="de-DE"/>
        </a:p>
      </dgm:t>
    </dgm:pt>
    <dgm:pt modelId="{351CF08E-6DBF-6D4E-BD48-099E48C7418C}" type="sibTrans" cxnId="{C29F3B6F-E976-034F-A1B8-B96C50570840}">
      <dgm:prSet/>
      <dgm:spPr/>
      <dgm:t>
        <a:bodyPr/>
        <a:lstStyle/>
        <a:p>
          <a:endParaRPr lang="de-DE"/>
        </a:p>
      </dgm:t>
    </dgm:pt>
    <dgm:pt modelId="{B0FFBBEE-25B9-1A40-953C-1FCDF4CF7E66}">
      <dgm:prSet phldrT="[Text]"/>
      <dgm:spPr/>
      <dgm:t>
        <a:bodyPr/>
        <a:lstStyle/>
        <a:p>
          <a:r>
            <a:rPr lang="de-DE" dirty="0"/>
            <a:t>Foul</a:t>
          </a:r>
        </a:p>
      </dgm:t>
    </dgm:pt>
    <dgm:pt modelId="{7E3E263D-BD93-4345-9D36-3511702EB7F5}" type="parTrans" cxnId="{64F25AB2-E26F-3E45-B8DC-6C1EF603FCB8}">
      <dgm:prSet/>
      <dgm:spPr/>
      <dgm:t>
        <a:bodyPr/>
        <a:lstStyle/>
        <a:p>
          <a:endParaRPr lang="de-DE"/>
        </a:p>
      </dgm:t>
    </dgm:pt>
    <dgm:pt modelId="{41803E3F-941D-D443-91A7-76DFB0C4355E}" type="sibTrans" cxnId="{64F25AB2-E26F-3E45-B8DC-6C1EF603FCB8}">
      <dgm:prSet/>
      <dgm:spPr/>
      <dgm:t>
        <a:bodyPr/>
        <a:lstStyle/>
        <a:p>
          <a:endParaRPr lang="de-DE"/>
        </a:p>
      </dgm:t>
    </dgm:pt>
    <dgm:pt modelId="{944158BC-54B4-D54E-A46D-0433583D366E}">
      <dgm:prSet phldrT="[Text]"/>
      <dgm:spPr/>
      <dgm:t>
        <a:bodyPr/>
        <a:lstStyle/>
        <a:p>
          <a:r>
            <a:rPr lang="de-DE" dirty="0" err="1"/>
            <a:t>FinalWhistle</a:t>
          </a:r>
          <a:endParaRPr lang="de-DE" dirty="0"/>
        </a:p>
      </dgm:t>
    </dgm:pt>
    <dgm:pt modelId="{3FD7C382-B704-3F48-8FB6-82632A61DE0A}" type="parTrans" cxnId="{2939769D-8C57-F04F-A27B-3E7A9230E140}">
      <dgm:prSet/>
      <dgm:spPr/>
      <dgm:t>
        <a:bodyPr/>
        <a:lstStyle/>
        <a:p>
          <a:endParaRPr lang="de-DE"/>
        </a:p>
      </dgm:t>
    </dgm:pt>
    <dgm:pt modelId="{2F17C711-8515-B44B-9BC1-87F59FCEDC90}" type="sibTrans" cxnId="{2939769D-8C57-F04F-A27B-3E7A9230E140}">
      <dgm:prSet/>
      <dgm:spPr/>
      <dgm:t>
        <a:bodyPr/>
        <a:lstStyle/>
        <a:p>
          <a:endParaRPr lang="de-DE"/>
        </a:p>
      </dgm:t>
    </dgm:pt>
    <dgm:pt modelId="{3EED0B37-26AF-AA4C-9176-B6C86AB682AB}">
      <dgm:prSet phldrT="[Text]"/>
      <dgm:spPr/>
      <dgm:t>
        <a:bodyPr/>
        <a:lstStyle/>
        <a:p>
          <a:r>
            <a:rPr lang="de-DE" dirty="0"/>
            <a:t>50/50</a:t>
          </a:r>
        </a:p>
      </dgm:t>
    </dgm:pt>
    <dgm:pt modelId="{997E2D5E-1DE5-104A-ACA9-55FD2CADAB40}" type="parTrans" cxnId="{3BB1462E-3682-4B49-8EC1-B918835AE6C3}">
      <dgm:prSet/>
      <dgm:spPr/>
      <dgm:t>
        <a:bodyPr/>
        <a:lstStyle/>
        <a:p>
          <a:endParaRPr lang="de-DE"/>
        </a:p>
      </dgm:t>
    </dgm:pt>
    <dgm:pt modelId="{B528AC11-B74A-5649-B445-FCDB5C6A8B9B}" type="sibTrans" cxnId="{3BB1462E-3682-4B49-8EC1-B918835AE6C3}">
      <dgm:prSet/>
      <dgm:spPr/>
      <dgm:t>
        <a:bodyPr/>
        <a:lstStyle/>
        <a:p>
          <a:endParaRPr lang="de-DE"/>
        </a:p>
      </dgm:t>
    </dgm:pt>
    <dgm:pt modelId="{6CACB9AC-E656-8644-865D-CCF86C72D2DD}">
      <dgm:prSet phldrT="[Text]"/>
      <dgm:spPr/>
      <dgm:t>
        <a:bodyPr/>
        <a:lstStyle/>
        <a:p>
          <a:r>
            <a:rPr lang="de-DE" dirty="0" err="1"/>
            <a:t>Camera</a:t>
          </a:r>
          <a:r>
            <a:rPr lang="de-DE" dirty="0"/>
            <a:t> Switch</a:t>
          </a:r>
        </a:p>
      </dgm:t>
    </dgm:pt>
    <dgm:pt modelId="{77944E69-4AF4-FA42-BBAD-B266B1A7F7BB}" type="parTrans" cxnId="{48FC0245-70CA-034D-8DDB-096B38BB2E97}">
      <dgm:prSet/>
      <dgm:spPr/>
      <dgm:t>
        <a:bodyPr/>
        <a:lstStyle/>
        <a:p>
          <a:endParaRPr lang="de-DE"/>
        </a:p>
      </dgm:t>
    </dgm:pt>
    <dgm:pt modelId="{909FCFE3-83D8-2542-9EB3-6CE4A4680115}" type="sibTrans" cxnId="{48FC0245-70CA-034D-8DDB-096B38BB2E97}">
      <dgm:prSet/>
      <dgm:spPr/>
      <dgm:t>
        <a:bodyPr/>
        <a:lstStyle/>
        <a:p>
          <a:endParaRPr lang="de-DE"/>
        </a:p>
      </dgm:t>
    </dgm:pt>
    <dgm:pt modelId="{E6A5C674-A8B1-4C4E-BC59-0B27BDACF24F}">
      <dgm:prSet phldrT="[Text]"/>
      <dgm:spPr/>
      <dgm:t>
        <a:bodyPr/>
        <a:lstStyle/>
        <a:p>
          <a:r>
            <a:rPr lang="de-DE" dirty="0" err="1"/>
            <a:t>DribbledPast</a:t>
          </a:r>
          <a:endParaRPr lang="de-DE" dirty="0"/>
        </a:p>
      </dgm:t>
    </dgm:pt>
    <dgm:pt modelId="{AAC605AA-16D2-E44B-8836-460E725990CA}" type="parTrans" cxnId="{ED60D2AF-2D45-1F4F-82EB-7233F6B766F9}">
      <dgm:prSet/>
      <dgm:spPr/>
      <dgm:t>
        <a:bodyPr/>
        <a:lstStyle/>
        <a:p>
          <a:endParaRPr lang="de-DE"/>
        </a:p>
      </dgm:t>
    </dgm:pt>
    <dgm:pt modelId="{1BA22D10-E7F4-BE43-A10A-DB4627CB7083}" type="sibTrans" cxnId="{ED60D2AF-2D45-1F4F-82EB-7233F6B766F9}">
      <dgm:prSet/>
      <dgm:spPr/>
      <dgm:t>
        <a:bodyPr/>
        <a:lstStyle/>
        <a:p>
          <a:endParaRPr lang="de-DE"/>
        </a:p>
      </dgm:t>
    </dgm:pt>
    <dgm:pt modelId="{EF562280-0579-4741-AAE5-A447F8A5A709}">
      <dgm:prSet phldrT="[Text]"/>
      <dgm:spPr/>
      <dgm:t>
        <a:bodyPr/>
        <a:lstStyle/>
        <a:p>
          <a:r>
            <a:rPr lang="de-DE" dirty="0"/>
            <a:t>…</a:t>
          </a:r>
        </a:p>
      </dgm:t>
    </dgm:pt>
    <dgm:pt modelId="{4FDB23C2-96A7-3B44-A644-698F38741A5B}" type="parTrans" cxnId="{CF917DF9-E8DB-C048-ACF7-C6ACE64FB45D}">
      <dgm:prSet/>
      <dgm:spPr/>
      <dgm:t>
        <a:bodyPr/>
        <a:lstStyle/>
        <a:p>
          <a:endParaRPr lang="de-DE"/>
        </a:p>
      </dgm:t>
    </dgm:pt>
    <dgm:pt modelId="{6576E9D8-218D-264B-94B3-8D53F1D3FA28}" type="sibTrans" cxnId="{CF917DF9-E8DB-C048-ACF7-C6ACE64FB45D}">
      <dgm:prSet/>
      <dgm:spPr/>
      <dgm:t>
        <a:bodyPr/>
        <a:lstStyle/>
        <a:p>
          <a:endParaRPr lang="de-DE"/>
        </a:p>
      </dgm:t>
    </dgm:pt>
    <dgm:pt modelId="{032B5090-7B86-654B-8B04-A2CF475552D0}" type="pres">
      <dgm:prSet presAssocID="{D8196B3A-CE7C-144F-8DC1-4F0D676E442B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7F08571E-0D61-1C4C-A072-DBCAA4F7E505}" type="pres">
      <dgm:prSet presAssocID="{D31D668F-649B-3645-8D3E-77DA73232C96}" presName="circle1" presStyleLbl="node1" presStyleIdx="0" presStyleCnt="3" custScaleY="147307"/>
      <dgm:spPr/>
    </dgm:pt>
    <dgm:pt modelId="{0FC067CE-726B-214E-9FC5-FCA48F565C79}" type="pres">
      <dgm:prSet presAssocID="{D31D668F-649B-3645-8D3E-77DA73232C96}" presName="space" presStyleCnt="0"/>
      <dgm:spPr/>
    </dgm:pt>
    <dgm:pt modelId="{98C48CE7-8BC2-A843-BD32-6E414450CBE5}" type="pres">
      <dgm:prSet presAssocID="{D31D668F-649B-3645-8D3E-77DA73232C96}" presName="rect1" presStyleLbl="alignAcc1" presStyleIdx="0" presStyleCnt="3" custScaleY="146244"/>
      <dgm:spPr/>
    </dgm:pt>
    <dgm:pt modelId="{23DD6F20-912B-534D-952A-E6BDDAEB3236}" type="pres">
      <dgm:prSet presAssocID="{CA106847-DC91-A544-B940-824886428E26}" presName="vertSpace2" presStyleLbl="node1" presStyleIdx="0" presStyleCnt="3"/>
      <dgm:spPr/>
    </dgm:pt>
    <dgm:pt modelId="{654C5A35-7C70-2044-8800-EAF32E9FABD8}" type="pres">
      <dgm:prSet presAssocID="{CA106847-DC91-A544-B940-824886428E26}" presName="circle2" presStyleLbl="node1" presStyleIdx="1" presStyleCnt="3" custScaleY="132598" custLinFactNeighborY="20179"/>
      <dgm:spPr/>
    </dgm:pt>
    <dgm:pt modelId="{0CB3A375-26D3-DD46-A52F-F5FD6C3EEE2C}" type="pres">
      <dgm:prSet presAssocID="{CA106847-DC91-A544-B940-824886428E26}" presName="rect2" presStyleLbl="alignAcc1" presStyleIdx="1" presStyleCnt="3" custScaleY="132598" custLinFactNeighborY="20179"/>
      <dgm:spPr/>
    </dgm:pt>
    <dgm:pt modelId="{A04D68A9-5DC3-E04D-974A-5366A53C93E1}" type="pres">
      <dgm:prSet presAssocID="{669D4E2E-EE01-A347-A1A6-C34416EA875A}" presName="vertSpace3" presStyleLbl="node1" presStyleIdx="1" presStyleCnt="3"/>
      <dgm:spPr/>
    </dgm:pt>
    <dgm:pt modelId="{BAD999BC-0148-1047-99B5-6939BCA6FFF2}" type="pres">
      <dgm:prSet presAssocID="{669D4E2E-EE01-A347-A1A6-C34416EA875A}" presName="circle3" presStyleLbl="node1" presStyleIdx="2" presStyleCnt="3" custLinFactNeighborX="707" custLinFactNeighborY="75517"/>
      <dgm:spPr/>
    </dgm:pt>
    <dgm:pt modelId="{207979B7-21EC-0649-B9FF-E8CD597D695F}" type="pres">
      <dgm:prSet presAssocID="{669D4E2E-EE01-A347-A1A6-C34416EA875A}" presName="rect3" presStyleLbl="alignAcc1" presStyleIdx="2" presStyleCnt="3" custLinFactNeighborX="182" custLinFactNeighborY="75517"/>
      <dgm:spPr/>
    </dgm:pt>
    <dgm:pt modelId="{B40B9AE5-02BA-094D-916A-4EC0F8F20300}" type="pres">
      <dgm:prSet presAssocID="{D31D668F-649B-3645-8D3E-77DA73232C96}" presName="rect1ParTx" presStyleLbl="alignAcc1" presStyleIdx="2" presStyleCnt="3">
        <dgm:presLayoutVars>
          <dgm:chMax val="1"/>
          <dgm:bulletEnabled val="1"/>
        </dgm:presLayoutVars>
      </dgm:prSet>
      <dgm:spPr/>
    </dgm:pt>
    <dgm:pt modelId="{42C1A939-6BFA-4245-8D42-7EC3B8B3F46F}" type="pres">
      <dgm:prSet presAssocID="{D31D668F-649B-3645-8D3E-77DA73232C96}" presName="rect1ChTx" presStyleLbl="alignAcc1" presStyleIdx="2" presStyleCnt="3" custScaleX="101454" custScaleY="205396" custLinFactNeighborX="-363" custLinFactNeighborY="-35017">
        <dgm:presLayoutVars>
          <dgm:bulletEnabled val="1"/>
        </dgm:presLayoutVars>
      </dgm:prSet>
      <dgm:spPr/>
    </dgm:pt>
    <dgm:pt modelId="{6C5BACDD-E00E-FB42-AB56-ABBCD60B32C3}" type="pres">
      <dgm:prSet presAssocID="{CA106847-DC91-A544-B940-824886428E26}" presName="rect2ParTx" presStyleLbl="alignAcc1" presStyleIdx="2" presStyleCnt="3">
        <dgm:presLayoutVars>
          <dgm:chMax val="1"/>
          <dgm:bulletEnabled val="1"/>
        </dgm:presLayoutVars>
      </dgm:prSet>
      <dgm:spPr/>
    </dgm:pt>
    <dgm:pt modelId="{B6C94321-C402-844D-88A4-80B3495D7318}" type="pres">
      <dgm:prSet presAssocID="{CA106847-DC91-A544-B940-824886428E26}" presName="rect2ChTx" presStyleLbl="alignAcc1" presStyleIdx="2" presStyleCnt="3" custScaleY="170608" custLinFactNeighborX="363" custLinFactNeighborY="40034">
        <dgm:presLayoutVars>
          <dgm:bulletEnabled val="1"/>
        </dgm:presLayoutVars>
      </dgm:prSet>
      <dgm:spPr/>
    </dgm:pt>
    <dgm:pt modelId="{33E237E8-8210-D54F-9BF0-60ECAC4FBAF6}" type="pres">
      <dgm:prSet presAssocID="{669D4E2E-EE01-A347-A1A6-C34416EA875A}" presName="rect3ParTx" presStyleLbl="alignAcc1" presStyleIdx="2" presStyleCnt="3">
        <dgm:presLayoutVars>
          <dgm:chMax val="1"/>
          <dgm:bulletEnabled val="1"/>
        </dgm:presLayoutVars>
      </dgm:prSet>
      <dgm:spPr/>
    </dgm:pt>
    <dgm:pt modelId="{01A5B7B8-72C8-A946-85E1-9950696F4379}" type="pres">
      <dgm:prSet presAssocID="{669D4E2E-EE01-A347-A1A6-C34416EA875A}" presName="rect3ChTx" presStyleLbl="alignAcc1" presStyleIdx="2" presStyleCnt="3" custLinFactNeighborX="364" custLinFactNeighborY="74192">
        <dgm:presLayoutVars>
          <dgm:bulletEnabled val="1"/>
        </dgm:presLayoutVars>
      </dgm:prSet>
      <dgm:spPr/>
    </dgm:pt>
  </dgm:ptLst>
  <dgm:cxnLst>
    <dgm:cxn modelId="{C85CF508-1A39-1A47-8AD1-5DAB568AB872}" type="presOf" srcId="{669D4E2E-EE01-A347-A1A6-C34416EA875A}" destId="{207979B7-21EC-0649-B9FF-E8CD597D695F}" srcOrd="0" destOrd="0" presId="urn:microsoft.com/office/officeart/2005/8/layout/target3"/>
    <dgm:cxn modelId="{B067751C-DC70-7B4C-BB70-2D7602B6403A}" type="presOf" srcId="{CA106847-DC91-A544-B940-824886428E26}" destId="{6C5BACDD-E00E-FB42-AB56-ABBCD60B32C3}" srcOrd="1" destOrd="0" presId="urn:microsoft.com/office/officeart/2005/8/layout/target3"/>
    <dgm:cxn modelId="{EDEB0A1D-EEE7-7E44-82A3-847BC393552F}" type="presOf" srcId="{D31D668F-649B-3645-8D3E-77DA73232C96}" destId="{B40B9AE5-02BA-094D-916A-4EC0F8F20300}" srcOrd="1" destOrd="0" presId="urn:microsoft.com/office/officeart/2005/8/layout/target3"/>
    <dgm:cxn modelId="{8E28321F-E6FA-1046-841D-8F423A2E41F3}" srcId="{CA106847-DC91-A544-B940-824886428E26}" destId="{479952F0-B5C1-AA49-B7FC-1090C2644542}" srcOrd="3" destOrd="0" parTransId="{8695FF4B-9035-434A-ADF8-95EB37F1576F}" sibTransId="{0589D86D-8936-CD49-A0DA-4E7653A37F80}"/>
    <dgm:cxn modelId="{FEFEE61F-09FE-6146-93FE-C3AE498FD963}" type="presOf" srcId="{EF562280-0579-4741-AAE5-A447F8A5A709}" destId="{42C1A939-6BFA-4245-8D42-7EC3B8B3F46F}" srcOrd="0" destOrd="6" presId="urn:microsoft.com/office/officeart/2005/8/layout/target3"/>
    <dgm:cxn modelId="{3BB1462E-3682-4B49-8EC1-B918835AE6C3}" srcId="{D31D668F-649B-3645-8D3E-77DA73232C96}" destId="{3EED0B37-26AF-AA4C-9176-B6C86AB682AB}" srcOrd="3" destOrd="0" parTransId="{997E2D5E-1DE5-104A-ACA9-55FD2CADAB40}" sibTransId="{B528AC11-B74A-5649-B445-FCDB5C6A8B9B}"/>
    <dgm:cxn modelId="{1FF42A30-5BF7-B14A-A818-4FBE34AA0F6A}" type="presOf" srcId="{09EF76D2-E5CE-0446-AB01-D1640253F13D}" destId="{01A5B7B8-72C8-A946-85E1-9950696F4379}" srcOrd="0" destOrd="0" presId="urn:microsoft.com/office/officeart/2005/8/layout/target3"/>
    <dgm:cxn modelId="{F9362244-1BF8-7942-A046-6D663035E1D0}" type="presOf" srcId="{112D9CFF-4062-3F47-BF27-B44284B68EAA}" destId="{B6C94321-C402-844D-88A4-80B3495D7318}" srcOrd="0" destOrd="5" presId="urn:microsoft.com/office/officeart/2005/8/layout/target3"/>
    <dgm:cxn modelId="{48FC0245-70CA-034D-8DDB-096B38BB2E97}" srcId="{D31D668F-649B-3645-8D3E-77DA73232C96}" destId="{6CACB9AC-E656-8644-865D-CCF86C72D2DD}" srcOrd="5" destOrd="0" parTransId="{77944E69-4AF4-FA42-BBAD-B266B1A7F7BB}" sibTransId="{909FCFE3-83D8-2542-9EB3-6CE4A4680115}"/>
    <dgm:cxn modelId="{C7BDD84C-36D2-9F49-9499-28741F752EF2}" srcId="{D8196B3A-CE7C-144F-8DC1-4F0D676E442B}" destId="{D31D668F-649B-3645-8D3E-77DA73232C96}" srcOrd="0" destOrd="0" parTransId="{3924802D-5051-724B-9379-68D3AD2CFE97}" sibTransId="{3131C2A5-145B-BD44-AE08-E0C18407680B}"/>
    <dgm:cxn modelId="{4DE26F4E-9EB8-1D42-9D02-1DAAB7BF817A}" type="presOf" srcId="{1EF39545-2792-CE4C-AD4D-68122A879C86}" destId="{42C1A939-6BFA-4245-8D42-7EC3B8B3F46F}" srcOrd="0" destOrd="2" presId="urn:microsoft.com/office/officeart/2005/8/layout/target3"/>
    <dgm:cxn modelId="{6F9D355A-071D-5F4F-8838-72A92B4201B2}" type="presOf" srcId="{D31D668F-649B-3645-8D3E-77DA73232C96}" destId="{98C48CE7-8BC2-A843-BD32-6E414450CBE5}" srcOrd="0" destOrd="0" presId="urn:microsoft.com/office/officeart/2005/8/layout/target3"/>
    <dgm:cxn modelId="{7CA52D65-8CBB-0644-A64B-1CDD4BDA0AFC}" type="presOf" srcId="{B0FFBBEE-25B9-1A40-953C-1FCDF4CF7E66}" destId="{B6C94321-C402-844D-88A4-80B3495D7318}" srcOrd="0" destOrd="6" presId="urn:microsoft.com/office/officeart/2005/8/layout/target3"/>
    <dgm:cxn modelId="{BC35F86C-4C88-3142-BA84-A37C6201970F}" srcId="{CA106847-DC91-A544-B940-824886428E26}" destId="{0BCD7E7E-BBA8-F242-9DFD-DAE350994F28}" srcOrd="2" destOrd="0" parTransId="{E370F76A-1C4E-354C-95C6-396590424008}" sibTransId="{B050CF8D-8F8A-D64D-A009-71FA307194CA}"/>
    <dgm:cxn modelId="{943E1D6F-1CE6-DE43-8FCD-99EF2650EBA5}" srcId="{CA106847-DC91-A544-B940-824886428E26}" destId="{364BFBAA-1560-E140-8D3B-0A36ABCA5E08}" srcOrd="1" destOrd="0" parTransId="{2B4CEE42-FE41-3A44-B67B-72204A458592}" sibTransId="{2D12717E-E6AD-A74A-8D07-8410EB69619C}"/>
    <dgm:cxn modelId="{C29F3B6F-E976-034F-A1B8-B96C50570840}" srcId="{CA106847-DC91-A544-B940-824886428E26}" destId="{112D9CFF-4062-3F47-BF27-B44284B68EAA}" srcOrd="5" destOrd="0" parTransId="{AB5BF896-004C-C649-A286-C8DACD8C5D3A}" sibTransId="{351CF08E-6DBF-6D4E-BD48-099E48C7418C}"/>
    <dgm:cxn modelId="{BFC35B72-BBE5-194F-9D50-449B0F1729E6}" srcId="{CA106847-DC91-A544-B940-824886428E26}" destId="{4A212044-8340-2449-897F-4D4866FC72FE}" srcOrd="0" destOrd="0" parTransId="{4E564641-A1A0-6F45-9820-56978810BA36}" sibTransId="{353AACFB-DF5A-0C49-9C36-022DACF54AEA}"/>
    <dgm:cxn modelId="{63382577-CFE0-614D-8AFF-35E0431B4CDC}" type="presOf" srcId="{4A212044-8340-2449-897F-4D4866FC72FE}" destId="{B6C94321-C402-844D-88A4-80B3495D7318}" srcOrd="0" destOrd="0" presId="urn:microsoft.com/office/officeart/2005/8/layout/target3"/>
    <dgm:cxn modelId="{0B2C7B7A-109C-6143-975C-3ED6ED2EDAFA}" type="presOf" srcId="{317BF657-8FC6-244A-BE3B-29E79772C191}" destId="{B6C94321-C402-844D-88A4-80B3495D7318}" srcOrd="0" destOrd="4" presId="urn:microsoft.com/office/officeart/2005/8/layout/target3"/>
    <dgm:cxn modelId="{DEB13480-531B-5940-BBF1-6F9342332E00}" type="presOf" srcId="{D8196B3A-CE7C-144F-8DC1-4F0D676E442B}" destId="{032B5090-7B86-654B-8B04-A2CF475552D0}" srcOrd="0" destOrd="0" presId="urn:microsoft.com/office/officeart/2005/8/layout/target3"/>
    <dgm:cxn modelId="{43A95989-F0D2-A346-9CE0-66818DCFFEB4}" type="presOf" srcId="{6CACB9AC-E656-8644-865D-CCF86C72D2DD}" destId="{42C1A939-6BFA-4245-8D42-7EC3B8B3F46F}" srcOrd="0" destOrd="5" presId="urn:microsoft.com/office/officeart/2005/8/layout/target3"/>
    <dgm:cxn modelId="{2547978B-B72E-A74B-AFA8-39E67A010F72}" srcId="{669D4E2E-EE01-A347-A1A6-C34416EA875A}" destId="{0D6FD473-D248-A04E-9329-686F0706D7B2}" srcOrd="2" destOrd="0" parTransId="{60A9B62A-1126-3645-932F-3364E2FAE24F}" sibTransId="{307B3779-DEEC-4E4A-9345-FEDA21D48666}"/>
    <dgm:cxn modelId="{119B3D95-51F2-C64C-A219-A17A53F6F3D2}" srcId="{D31D668F-649B-3645-8D3E-77DA73232C96}" destId="{6F7F2C37-9E10-3644-A550-6053C8CF364C}" srcOrd="0" destOrd="0" parTransId="{2950290A-C54C-E14F-A0B6-E19E4E7A552C}" sibTransId="{AAA159FE-CA8E-EB49-9424-3D292D002012}"/>
    <dgm:cxn modelId="{8D237E97-B53B-664D-9353-6509DBE6B319}" srcId="{669D4E2E-EE01-A347-A1A6-C34416EA875A}" destId="{F483A8A4-67E1-B041-9FE6-5D6B7F6B6E1D}" srcOrd="1" destOrd="0" parTransId="{DC217348-AF96-9048-A52E-3BB03FDB03A0}" sibTransId="{54440CB8-32F8-C04E-B871-8965DD2F3D22}"/>
    <dgm:cxn modelId="{2939769D-8C57-F04F-A27B-3E7A9230E140}" srcId="{D31D668F-649B-3645-8D3E-77DA73232C96}" destId="{944158BC-54B4-D54E-A46D-0433583D366E}" srcOrd="1" destOrd="0" parTransId="{3FD7C382-B704-3F48-8FB6-82632A61DE0A}" sibTransId="{2F17C711-8515-B44B-9BC1-87F59FCEDC90}"/>
    <dgm:cxn modelId="{E6B298A2-2413-6F46-A86F-635776F6AE05}" type="presOf" srcId="{6F7F2C37-9E10-3644-A550-6053C8CF364C}" destId="{42C1A939-6BFA-4245-8D42-7EC3B8B3F46F}" srcOrd="0" destOrd="0" presId="urn:microsoft.com/office/officeart/2005/8/layout/target3"/>
    <dgm:cxn modelId="{054261A3-E002-A440-94E3-130F31945317}" type="presOf" srcId="{0BCD7E7E-BBA8-F242-9DFD-DAE350994F28}" destId="{B6C94321-C402-844D-88A4-80B3495D7318}" srcOrd="0" destOrd="2" presId="urn:microsoft.com/office/officeart/2005/8/layout/target3"/>
    <dgm:cxn modelId="{ED60D2AF-2D45-1F4F-82EB-7233F6B766F9}" srcId="{D31D668F-649B-3645-8D3E-77DA73232C96}" destId="{E6A5C674-A8B1-4C4E-BC59-0B27BDACF24F}" srcOrd="4" destOrd="0" parTransId="{AAC605AA-16D2-E44B-8836-460E725990CA}" sibTransId="{1BA22D10-E7F4-BE43-A10A-DB4627CB7083}"/>
    <dgm:cxn modelId="{64F25AB2-E26F-3E45-B8DC-6C1EF603FCB8}" srcId="{CA106847-DC91-A544-B940-824886428E26}" destId="{B0FFBBEE-25B9-1A40-953C-1FCDF4CF7E66}" srcOrd="6" destOrd="0" parTransId="{7E3E263D-BD93-4345-9D36-3511702EB7F5}" sibTransId="{41803E3F-941D-D443-91A7-76DFB0C4355E}"/>
    <dgm:cxn modelId="{D007FDB2-6154-F542-8481-5D68B5ACC660}" srcId="{CA106847-DC91-A544-B940-824886428E26}" destId="{317BF657-8FC6-244A-BE3B-29E79772C191}" srcOrd="4" destOrd="0" parTransId="{075741D3-7FF4-EF44-9931-E72D4032DE7D}" sibTransId="{D2A18F53-C830-2D40-88BC-82A92F02E5B8}"/>
    <dgm:cxn modelId="{9B3040BC-21B9-4247-8E58-6EB72838D4E3}" type="presOf" srcId="{CA106847-DC91-A544-B940-824886428E26}" destId="{0CB3A375-26D3-DD46-A52F-F5FD6C3EEE2C}" srcOrd="0" destOrd="0" presId="urn:microsoft.com/office/officeart/2005/8/layout/target3"/>
    <dgm:cxn modelId="{800703BE-31CB-BB48-9955-32AD91F08BD3}" type="presOf" srcId="{F483A8A4-67E1-B041-9FE6-5D6B7F6B6E1D}" destId="{01A5B7B8-72C8-A946-85E1-9950696F4379}" srcOrd="0" destOrd="1" presId="urn:microsoft.com/office/officeart/2005/8/layout/target3"/>
    <dgm:cxn modelId="{EFD5FAC7-0E30-844C-89E8-6D7003E62CFE}" type="presOf" srcId="{0D6FD473-D248-A04E-9329-686F0706D7B2}" destId="{01A5B7B8-72C8-A946-85E1-9950696F4379}" srcOrd="0" destOrd="2" presId="urn:microsoft.com/office/officeart/2005/8/layout/target3"/>
    <dgm:cxn modelId="{2171AFCD-13EA-D841-B0D6-266EABD4E547}" type="presOf" srcId="{479952F0-B5C1-AA49-B7FC-1090C2644542}" destId="{B6C94321-C402-844D-88A4-80B3495D7318}" srcOrd="0" destOrd="3" presId="urn:microsoft.com/office/officeart/2005/8/layout/target3"/>
    <dgm:cxn modelId="{C1EEA7CF-2E69-EA4C-B665-6E137D03F5B7}" type="presOf" srcId="{E6A5C674-A8B1-4C4E-BC59-0B27BDACF24F}" destId="{42C1A939-6BFA-4245-8D42-7EC3B8B3F46F}" srcOrd="0" destOrd="4" presId="urn:microsoft.com/office/officeart/2005/8/layout/target3"/>
    <dgm:cxn modelId="{CC7AA5DB-664A-0241-839B-18C6B4E5E263}" srcId="{669D4E2E-EE01-A347-A1A6-C34416EA875A}" destId="{09EF76D2-E5CE-0446-AB01-D1640253F13D}" srcOrd="0" destOrd="0" parTransId="{5F9721E3-DBDE-4145-8570-52A85EB972ED}" sibTransId="{F3AF5138-90C4-624E-83ED-8925641590E3}"/>
    <dgm:cxn modelId="{44040DE7-AAB9-FD40-98B0-21B404C45784}" srcId="{D8196B3A-CE7C-144F-8DC1-4F0D676E442B}" destId="{CA106847-DC91-A544-B940-824886428E26}" srcOrd="1" destOrd="0" parTransId="{FFB735F3-AF45-DC47-B06A-C09B2A27E412}" sibTransId="{2D3FC7C6-1136-3A49-9A21-51C53945C8C4}"/>
    <dgm:cxn modelId="{9CD3A1E7-C75B-3F42-BFF9-F1BC2E37BF18}" type="presOf" srcId="{669D4E2E-EE01-A347-A1A6-C34416EA875A}" destId="{33E237E8-8210-D54F-9BF0-60ECAC4FBAF6}" srcOrd="1" destOrd="0" presId="urn:microsoft.com/office/officeart/2005/8/layout/target3"/>
    <dgm:cxn modelId="{B8FECBE9-A6E8-AA47-AD1B-77BE33FE2680}" type="presOf" srcId="{944158BC-54B4-D54E-A46D-0433583D366E}" destId="{42C1A939-6BFA-4245-8D42-7EC3B8B3F46F}" srcOrd="0" destOrd="1" presId="urn:microsoft.com/office/officeart/2005/8/layout/target3"/>
    <dgm:cxn modelId="{8F2C45EF-3483-A847-AF33-43C4995B7A7C}" type="presOf" srcId="{364BFBAA-1560-E140-8D3B-0A36ABCA5E08}" destId="{B6C94321-C402-844D-88A4-80B3495D7318}" srcOrd="0" destOrd="1" presId="urn:microsoft.com/office/officeart/2005/8/layout/target3"/>
    <dgm:cxn modelId="{7DC110F1-939F-5844-87AA-0145BE53FC4D}" srcId="{D8196B3A-CE7C-144F-8DC1-4F0D676E442B}" destId="{669D4E2E-EE01-A347-A1A6-C34416EA875A}" srcOrd="2" destOrd="0" parTransId="{FAC25AFE-3BC6-AD48-B726-08CC3CB8C740}" sibTransId="{0FF086A2-8449-4742-91F6-98363513E9EB}"/>
    <dgm:cxn modelId="{2DAC8FF8-8716-9F48-B302-5ECBB36821BE}" srcId="{D31D668F-649B-3645-8D3E-77DA73232C96}" destId="{1EF39545-2792-CE4C-AD4D-68122A879C86}" srcOrd="2" destOrd="0" parTransId="{AC6C1F35-02DA-8449-B40E-476CA872EBFB}" sibTransId="{F153F7A7-617E-BB48-A3EA-45AA10BC3C67}"/>
    <dgm:cxn modelId="{CF917DF9-E8DB-C048-ACF7-C6ACE64FB45D}" srcId="{D31D668F-649B-3645-8D3E-77DA73232C96}" destId="{EF562280-0579-4741-AAE5-A447F8A5A709}" srcOrd="6" destOrd="0" parTransId="{4FDB23C2-96A7-3B44-A644-698F38741A5B}" sibTransId="{6576E9D8-218D-264B-94B3-8D53F1D3FA28}"/>
    <dgm:cxn modelId="{4B6BBDFF-4415-5346-814C-08D59CD7B79C}" type="presOf" srcId="{3EED0B37-26AF-AA4C-9176-B6C86AB682AB}" destId="{42C1A939-6BFA-4245-8D42-7EC3B8B3F46F}" srcOrd="0" destOrd="3" presId="urn:microsoft.com/office/officeart/2005/8/layout/target3"/>
    <dgm:cxn modelId="{70696304-72FE-BC44-B9CA-F6FC67FAA9DD}" type="presParOf" srcId="{032B5090-7B86-654B-8B04-A2CF475552D0}" destId="{7F08571E-0D61-1C4C-A072-DBCAA4F7E505}" srcOrd="0" destOrd="0" presId="urn:microsoft.com/office/officeart/2005/8/layout/target3"/>
    <dgm:cxn modelId="{E06C8175-C9C5-3C4D-8380-0251418457E1}" type="presParOf" srcId="{032B5090-7B86-654B-8B04-A2CF475552D0}" destId="{0FC067CE-726B-214E-9FC5-FCA48F565C79}" srcOrd="1" destOrd="0" presId="urn:microsoft.com/office/officeart/2005/8/layout/target3"/>
    <dgm:cxn modelId="{5C9BF488-FD87-DD43-B8B6-9812EA61639D}" type="presParOf" srcId="{032B5090-7B86-654B-8B04-A2CF475552D0}" destId="{98C48CE7-8BC2-A843-BD32-6E414450CBE5}" srcOrd="2" destOrd="0" presId="urn:microsoft.com/office/officeart/2005/8/layout/target3"/>
    <dgm:cxn modelId="{B754ADA2-8E03-5347-A803-7EF16C884475}" type="presParOf" srcId="{032B5090-7B86-654B-8B04-A2CF475552D0}" destId="{23DD6F20-912B-534D-952A-E6BDDAEB3236}" srcOrd="3" destOrd="0" presId="urn:microsoft.com/office/officeart/2005/8/layout/target3"/>
    <dgm:cxn modelId="{40A4B56C-B3A9-AC4D-98EF-2FD5235F14C4}" type="presParOf" srcId="{032B5090-7B86-654B-8B04-A2CF475552D0}" destId="{654C5A35-7C70-2044-8800-EAF32E9FABD8}" srcOrd="4" destOrd="0" presId="urn:microsoft.com/office/officeart/2005/8/layout/target3"/>
    <dgm:cxn modelId="{7B6111F5-EE7C-5D46-B5BF-BF1B0750523B}" type="presParOf" srcId="{032B5090-7B86-654B-8B04-A2CF475552D0}" destId="{0CB3A375-26D3-DD46-A52F-F5FD6C3EEE2C}" srcOrd="5" destOrd="0" presId="urn:microsoft.com/office/officeart/2005/8/layout/target3"/>
    <dgm:cxn modelId="{097894EB-4D68-A847-9BCA-C1EC7EF52E86}" type="presParOf" srcId="{032B5090-7B86-654B-8B04-A2CF475552D0}" destId="{A04D68A9-5DC3-E04D-974A-5366A53C93E1}" srcOrd="6" destOrd="0" presId="urn:microsoft.com/office/officeart/2005/8/layout/target3"/>
    <dgm:cxn modelId="{CE96274A-17E9-E349-91B6-C9D113C83208}" type="presParOf" srcId="{032B5090-7B86-654B-8B04-A2CF475552D0}" destId="{BAD999BC-0148-1047-99B5-6939BCA6FFF2}" srcOrd="7" destOrd="0" presId="urn:microsoft.com/office/officeart/2005/8/layout/target3"/>
    <dgm:cxn modelId="{C521C7E0-52C8-8E4D-89CD-CB5058E260DF}" type="presParOf" srcId="{032B5090-7B86-654B-8B04-A2CF475552D0}" destId="{207979B7-21EC-0649-B9FF-E8CD597D695F}" srcOrd="8" destOrd="0" presId="urn:microsoft.com/office/officeart/2005/8/layout/target3"/>
    <dgm:cxn modelId="{A38359E8-FBE1-FD42-8554-B51197AC2246}" type="presParOf" srcId="{032B5090-7B86-654B-8B04-A2CF475552D0}" destId="{B40B9AE5-02BA-094D-916A-4EC0F8F20300}" srcOrd="9" destOrd="0" presId="urn:microsoft.com/office/officeart/2005/8/layout/target3"/>
    <dgm:cxn modelId="{03C896FC-AFF2-8849-9473-28C46227294F}" type="presParOf" srcId="{032B5090-7B86-654B-8B04-A2CF475552D0}" destId="{42C1A939-6BFA-4245-8D42-7EC3B8B3F46F}" srcOrd="10" destOrd="0" presId="urn:microsoft.com/office/officeart/2005/8/layout/target3"/>
    <dgm:cxn modelId="{DC200406-5672-A848-9814-B19BE9869260}" type="presParOf" srcId="{032B5090-7B86-654B-8B04-A2CF475552D0}" destId="{6C5BACDD-E00E-FB42-AB56-ABBCD60B32C3}" srcOrd="11" destOrd="0" presId="urn:microsoft.com/office/officeart/2005/8/layout/target3"/>
    <dgm:cxn modelId="{013CCB26-AB69-4849-B993-D6134C399B27}" type="presParOf" srcId="{032B5090-7B86-654B-8B04-A2CF475552D0}" destId="{B6C94321-C402-844D-88A4-80B3495D7318}" srcOrd="12" destOrd="0" presId="urn:microsoft.com/office/officeart/2005/8/layout/target3"/>
    <dgm:cxn modelId="{182F6ECE-4C13-3E4B-AC66-50C0C428A6D9}" type="presParOf" srcId="{032B5090-7B86-654B-8B04-A2CF475552D0}" destId="{33E237E8-8210-D54F-9BF0-60ECAC4FBAF6}" srcOrd="13" destOrd="0" presId="urn:microsoft.com/office/officeart/2005/8/layout/target3"/>
    <dgm:cxn modelId="{7ED57BEE-9D8D-354E-A474-3992C3A5187C}" type="presParOf" srcId="{032B5090-7B86-654B-8B04-A2CF475552D0}" destId="{01A5B7B8-72C8-A946-85E1-9950696F4379}" srcOrd="14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08571E-0D61-1C4C-A072-DBCAA4F7E505}">
      <dsp:nvSpPr>
        <dsp:cNvPr id="0" name=""/>
        <dsp:cNvSpPr/>
      </dsp:nvSpPr>
      <dsp:spPr>
        <a:xfrm>
          <a:off x="-6592" y="564252"/>
          <a:ext cx="3108960" cy="4579715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C48CE7-8BC2-A843-BD32-6E414450CBE5}">
      <dsp:nvSpPr>
        <dsp:cNvPr id="0" name=""/>
        <dsp:cNvSpPr/>
      </dsp:nvSpPr>
      <dsp:spPr>
        <a:xfrm>
          <a:off x="1547887" y="580776"/>
          <a:ext cx="3627120" cy="4546667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kern="1200" dirty="0"/>
            <a:t>neu</a:t>
          </a:r>
        </a:p>
      </dsp:txBody>
      <dsp:txXfrm>
        <a:off x="1547887" y="580776"/>
        <a:ext cx="1813560" cy="1364003"/>
      </dsp:txXfrm>
    </dsp:sp>
    <dsp:sp modelId="{654C5A35-7C70-2044-8800-EAF32E9FABD8}">
      <dsp:nvSpPr>
        <dsp:cNvPr id="0" name=""/>
        <dsp:cNvSpPr/>
      </dsp:nvSpPr>
      <dsp:spPr>
        <a:xfrm>
          <a:off x="537476" y="2310728"/>
          <a:ext cx="2020821" cy="2679569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B3A375-26D3-DD46-A52F-F5FD6C3EEE2C}">
      <dsp:nvSpPr>
        <dsp:cNvPr id="0" name=""/>
        <dsp:cNvSpPr/>
      </dsp:nvSpPr>
      <dsp:spPr>
        <a:xfrm>
          <a:off x="1547887" y="2310728"/>
          <a:ext cx="3627120" cy="267956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kern="1200" dirty="0" err="1"/>
            <a:t>SoccerDB</a:t>
          </a:r>
          <a:endParaRPr lang="de-DE" sz="3000" kern="1200" dirty="0"/>
        </a:p>
      </dsp:txBody>
      <dsp:txXfrm>
        <a:off x="1547887" y="2310728"/>
        <a:ext cx="1813560" cy="1236724"/>
      </dsp:txXfrm>
    </dsp:sp>
    <dsp:sp modelId="{BAD999BC-0148-1047-99B5-6939BCA6FFF2}">
      <dsp:nvSpPr>
        <dsp:cNvPr id="0" name=""/>
        <dsp:cNvSpPr/>
      </dsp:nvSpPr>
      <dsp:spPr>
        <a:xfrm>
          <a:off x="1088138" y="3869344"/>
          <a:ext cx="932687" cy="932687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7979B7-21EC-0649-B9FF-E8CD597D695F}">
      <dsp:nvSpPr>
        <dsp:cNvPr id="0" name=""/>
        <dsp:cNvSpPr/>
      </dsp:nvSpPr>
      <dsp:spPr>
        <a:xfrm>
          <a:off x="1554480" y="3869344"/>
          <a:ext cx="3627120" cy="932687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kern="1200" dirty="0" err="1"/>
            <a:t>SoccerNet</a:t>
          </a:r>
          <a:endParaRPr lang="de-DE" sz="3000" kern="1200" dirty="0"/>
        </a:p>
      </dsp:txBody>
      <dsp:txXfrm>
        <a:off x="1554480" y="3869344"/>
        <a:ext cx="1813560" cy="932687"/>
      </dsp:txXfrm>
    </dsp:sp>
    <dsp:sp modelId="{42C1A939-6BFA-4245-8D42-7EC3B8B3F46F}">
      <dsp:nvSpPr>
        <dsp:cNvPr id="0" name=""/>
        <dsp:cNvSpPr/>
      </dsp:nvSpPr>
      <dsp:spPr>
        <a:xfrm>
          <a:off x="3341679" y="481521"/>
          <a:ext cx="1839929" cy="191570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/>
            <a:t>Kickoff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 err="1"/>
            <a:t>FinalWhistle</a:t>
          </a:r>
          <a:endParaRPr lang="de-DE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/>
            <a:t>Offset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/>
            <a:t>50/50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 err="1"/>
            <a:t>DribbledPast</a:t>
          </a:r>
          <a:endParaRPr lang="de-DE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 err="1"/>
            <a:t>Camera</a:t>
          </a:r>
          <a:r>
            <a:rPr lang="de-DE" sz="1300" kern="1200" dirty="0"/>
            <a:t> Switch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300" kern="1200" dirty="0"/>
            <a:t>…</a:t>
          </a:r>
        </a:p>
      </dsp:txBody>
      <dsp:txXfrm>
        <a:off x="3341679" y="481521"/>
        <a:ext cx="1839929" cy="1915707"/>
      </dsp:txXfrm>
    </dsp:sp>
    <dsp:sp modelId="{B6C94321-C402-844D-88A4-80B3495D7318}">
      <dsp:nvSpPr>
        <dsp:cNvPr id="0" name=""/>
        <dsp:cNvSpPr/>
      </dsp:nvSpPr>
      <dsp:spPr>
        <a:xfrm>
          <a:off x="3368030" y="2276436"/>
          <a:ext cx="1813560" cy="159123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200" kern="1200" dirty="0" err="1"/>
            <a:t>Injured</a:t>
          </a:r>
          <a:endParaRPr lang="de-DE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200" kern="1200" dirty="0" err="1"/>
            <a:t>Shot</a:t>
          </a:r>
          <a:endParaRPr lang="de-DE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200" kern="1200" dirty="0"/>
            <a:t>Free Kick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200" kern="1200" dirty="0"/>
            <a:t>Corner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200" kern="1200" dirty="0" err="1"/>
            <a:t>Saves</a:t>
          </a:r>
          <a:endParaRPr lang="de-DE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200" kern="1200" dirty="0"/>
            <a:t>Penalty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200" kern="1200" dirty="0"/>
            <a:t>Foul</a:t>
          </a:r>
        </a:p>
      </dsp:txBody>
      <dsp:txXfrm>
        <a:off x="3368030" y="2276436"/>
        <a:ext cx="1813560" cy="1591238"/>
      </dsp:txXfrm>
    </dsp:sp>
    <dsp:sp modelId="{01A5B7B8-72C8-A946-85E1-9950696F4379}">
      <dsp:nvSpPr>
        <dsp:cNvPr id="0" name=""/>
        <dsp:cNvSpPr/>
      </dsp:nvSpPr>
      <dsp:spPr>
        <a:xfrm>
          <a:off x="3368040" y="3856986"/>
          <a:ext cx="1813560" cy="93268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200" kern="1200" dirty="0"/>
            <a:t>Goal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200" kern="1200" dirty="0"/>
            <a:t>Card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200" kern="1200" dirty="0"/>
            <a:t>Substitution</a:t>
          </a:r>
        </a:p>
      </dsp:txBody>
      <dsp:txXfrm>
        <a:off x="3368040" y="3856986"/>
        <a:ext cx="1813560" cy="9326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png>
</file>

<file path=ppt/media/image12.jpg>
</file>

<file path=ppt/media/image13.jpg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8A97DE-30C1-024B-BCDE-8C2AD7641663}" type="datetimeFigureOut">
              <a:rPr lang="de-DE" smtClean="0"/>
              <a:t>13.06.20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79B8D7-483E-F541-8189-9EBE24A318D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675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79B8D7-483E-F541-8189-9EBE24A318D0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42161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9B8D7-483E-F541-8189-9EBE24A318D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14575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9B8D7-483E-F541-8189-9EBE24A318D0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53589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9B8D7-483E-F541-8189-9EBE24A318D0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4452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9B8D7-483E-F541-8189-9EBE24A318D0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09477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9B8D7-483E-F541-8189-9EBE24A318D0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46783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9B8D7-483E-F541-8189-9EBE24A318D0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50875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79B8D7-483E-F541-8189-9EBE24A318D0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7798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A2ABC-CE4D-D849-9932-7E002985B84D}" type="datetime1">
              <a:rPr lang="de-DE" smtClean="0"/>
              <a:t>13.06.20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4693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527C5-7F60-C24A-9802-652292A0F040}" type="datetime1">
              <a:rPr lang="de-DE" smtClean="0"/>
              <a:t>13.06.20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2930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375CB-2313-6A43-A0BE-E17FB55D2029}" type="datetime1">
              <a:rPr lang="de-DE" smtClean="0"/>
              <a:t>13.06.20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9254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4ED9-6C69-C04F-BF7E-0F322874588F}" type="datetime1">
              <a:rPr lang="de-DE" smtClean="0"/>
              <a:t>13.06.20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21663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2D2E-C7D0-F84F-A253-385ED0345169}" type="datetime1">
              <a:rPr lang="de-DE" smtClean="0"/>
              <a:t>13.06.20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0040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BABAB-CCCB-E747-8F52-3F6DD07EEC0B}" type="datetime1">
              <a:rPr lang="de-DE" smtClean="0"/>
              <a:t>13.06.20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642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4FC23-A826-5A4B-B7D9-A9943DD6F4F0}" type="datetime1">
              <a:rPr lang="de-DE" smtClean="0"/>
              <a:t>13.06.20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7665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FF6D5-7159-0941-AA86-E872A2A39C38}" type="datetime1">
              <a:rPr lang="de-DE" smtClean="0"/>
              <a:t>13.06.20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4324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D0363-5E54-C741-952D-69C31E1F2016}" type="datetime1">
              <a:rPr lang="de-DE" smtClean="0"/>
              <a:t>13.06.20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6342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50A9-43A8-584E-8F53-D8FFF8740778}" type="datetime1">
              <a:rPr lang="de-DE" smtClean="0"/>
              <a:t>13.06.20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54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31B42-639A-3344-914E-28A74931CE35}" type="datetime1">
              <a:rPr lang="de-DE" smtClean="0"/>
              <a:t>13.06.20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9590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7E0D9"/>
            </a:gs>
            <a:gs pos="100000">
              <a:srgbClr val="606EEA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FD69BF-7A49-7B40-B9A7-07282963379E}" type="datetime1">
              <a:rPr lang="de-DE" smtClean="0"/>
              <a:t>13.06.20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Simon Narendorf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C566C4-D036-F842-8604-9B51CF09CA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2013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hyperlink" Target="https://soccer-net.or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23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2.png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3.mp4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occer-net.org/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tatsbomb/open-dat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1755D76-FA61-0D4A-9AE4-35E1F19730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>
                <a:solidFill>
                  <a:schemeClr val="bg1"/>
                </a:solidFill>
              </a:rPr>
              <a:t>Deep</a:t>
            </a:r>
            <a:r>
              <a:rPr lang="de-DE" dirty="0">
                <a:solidFill>
                  <a:schemeClr val="bg1"/>
                </a:solidFill>
              </a:rPr>
              <a:t>-Learning-basierte</a:t>
            </a:r>
            <a:br>
              <a:rPr lang="de-DE" dirty="0">
                <a:solidFill>
                  <a:schemeClr val="bg1"/>
                </a:solidFill>
              </a:rPr>
            </a:br>
            <a:r>
              <a:rPr lang="de-DE" dirty="0">
                <a:solidFill>
                  <a:schemeClr val="bg1"/>
                </a:solidFill>
              </a:rPr>
              <a:t>Action Recognition von Spielaktionen in Fußballvideos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15CF3157-F9E8-2547-902E-ABC7B8BFCD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Daten – Modelle – Anwendung</a:t>
            </a:r>
          </a:p>
        </p:txBody>
      </p:sp>
      <p:pic>
        <p:nvPicPr>
          <p:cNvPr id="8" name="Grafik 7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FD30C9CA-0579-2E4E-BDEA-312C73D203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4144686"/>
            <a:ext cx="30480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870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5000" r="9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ED472CCD-19E1-8047-927C-B5CF03AD9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Klein anfangen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4860AD-46B0-B74D-8343-85849F2E5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2D2E-C7D0-F84F-A253-385ED0345169}" type="datetime1">
              <a:rPr lang="de-DE" smtClean="0"/>
              <a:t>13.06.20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C3A37FF-35A8-8146-A364-45BD3FD42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206CC4B-EFF1-5F42-97E9-A54C3FAF4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10</a:t>
            </a:fld>
            <a:endParaRPr lang="de-DE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C92C25DA-74F6-D543-B7B1-88542296D0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de-DE" dirty="0"/>
              <a:t>Starten mit </a:t>
            </a:r>
            <a:r>
              <a:rPr lang="de-DE" dirty="0" err="1"/>
              <a:t>SoccerNet</a:t>
            </a:r>
            <a:r>
              <a:rPr lang="de-DE" dirty="0"/>
              <a:t> Daten</a:t>
            </a:r>
          </a:p>
          <a:p>
            <a:pPr marL="514350" indent="-514350">
              <a:buAutoNum type="arabicPeriod"/>
            </a:pPr>
            <a:r>
              <a:rPr lang="de-DE" dirty="0" err="1"/>
              <a:t>SoccerNet</a:t>
            </a:r>
            <a:r>
              <a:rPr lang="de-DE" dirty="0"/>
              <a:t> erweitern mit</a:t>
            </a:r>
          </a:p>
          <a:p>
            <a:pPr lvl="1"/>
            <a:r>
              <a:rPr lang="de-DE" dirty="0"/>
              <a:t>Klassen aus </a:t>
            </a:r>
            <a:r>
              <a:rPr lang="de-DE" dirty="0" err="1"/>
              <a:t>SoccerDB</a:t>
            </a:r>
            <a:endParaRPr lang="de-DE" dirty="0"/>
          </a:p>
          <a:p>
            <a:pPr lvl="1"/>
            <a:r>
              <a:rPr lang="de-DE" dirty="0"/>
              <a:t>Event-Feeds von </a:t>
            </a:r>
            <a:r>
              <a:rPr lang="de-DE" dirty="0" err="1"/>
              <a:t>Statsbomb</a:t>
            </a:r>
            <a:endParaRPr lang="de-DE" dirty="0"/>
          </a:p>
          <a:p>
            <a:pPr lvl="1"/>
            <a:r>
              <a:rPr lang="de-DE" dirty="0"/>
              <a:t>Videos von YouTube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ggf. mit ganz neuen Klassen erweitern</a:t>
            </a:r>
          </a:p>
        </p:txBody>
      </p:sp>
      <p:graphicFrame>
        <p:nvGraphicFramePr>
          <p:cNvPr id="14" name="Inhaltsplatzhalter 13">
            <a:extLst>
              <a:ext uri="{FF2B5EF4-FFF2-40B4-BE49-F238E27FC236}">
                <a16:creationId xmlns:a16="http://schemas.microsoft.com/office/drawing/2014/main" id="{674E03B1-EB00-EB42-AF48-B9431D2B828D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943912779"/>
              </p:ext>
            </p:extLst>
          </p:nvPr>
        </p:nvGraphicFramePr>
        <p:xfrm>
          <a:off x="6172200" y="558435"/>
          <a:ext cx="5181600" cy="57082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Textfeld 14">
            <a:extLst>
              <a:ext uri="{FF2B5EF4-FFF2-40B4-BE49-F238E27FC236}">
                <a16:creationId xmlns:a16="http://schemas.microsoft.com/office/drawing/2014/main" id="{DE7BFA67-DB23-0545-B3CF-AE78FD91A02F}"/>
              </a:ext>
            </a:extLst>
          </p:cNvPr>
          <p:cNvSpPr txBox="1"/>
          <p:nvPr/>
        </p:nvSpPr>
        <p:spPr>
          <a:xfrm>
            <a:off x="9539416" y="5721179"/>
            <a:ext cx="10499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+ Hintergrund</a:t>
            </a:r>
          </a:p>
        </p:txBody>
      </p:sp>
    </p:spTree>
    <p:extLst>
      <p:ext uri="{BB962C8B-B14F-4D97-AF65-F5344CB8AC3E}">
        <p14:creationId xmlns:p14="http://schemas.microsoft.com/office/powerpoint/2010/main" val="861759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ED472CCD-19E1-8047-927C-B5CF03AD9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Videosuche für Event-Feeds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C49CA7EF-1311-F848-8BD1-5E5CAA5C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1" y="1825626"/>
            <a:ext cx="6328718" cy="896310"/>
          </a:xfrm>
        </p:spPr>
        <p:txBody>
          <a:bodyPr/>
          <a:lstStyle/>
          <a:p>
            <a:r>
              <a:rPr lang="de-DE" dirty="0"/>
              <a:t>Insb. spanische Liga zeigt vieler seiner Spiele in voller Länge auf YouTube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4860AD-46B0-B74D-8343-85849F2E5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2D2E-C7D0-F84F-A253-385ED0345169}" type="datetime1">
              <a:rPr lang="de-DE" smtClean="0"/>
              <a:t>15.06.20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C3A37FF-35A8-8146-A364-45BD3FD42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206CC4B-EFF1-5F42-97E9-A54C3FAF4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11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C9D85B3-81BC-A140-86F3-90451757A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7360" y="800404"/>
            <a:ext cx="4470322" cy="5257191"/>
          </a:xfrm>
          <a:prstGeom prst="rect">
            <a:avLst/>
          </a:prstGeom>
        </p:spPr>
      </p:pic>
      <p:sp>
        <p:nvSpPr>
          <p:cNvPr id="11" name="Inhaltsplatzhalter 8">
            <a:extLst>
              <a:ext uri="{FF2B5EF4-FFF2-40B4-BE49-F238E27FC236}">
                <a16:creationId xmlns:a16="http://schemas.microsoft.com/office/drawing/2014/main" id="{8DD03AD5-40FD-5D4D-B958-A7C7FABFF045}"/>
              </a:ext>
            </a:extLst>
          </p:cNvPr>
          <p:cNvSpPr txBox="1">
            <a:spLocks/>
          </p:cNvSpPr>
          <p:nvPr/>
        </p:nvSpPr>
        <p:spPr>
          <a:xfrm>
            <a:off x="838199" y="2721934"/>
            <a:ext cx="6328719" cy="34550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Frontend-Modul sucht passende Spiele mit YouTube-API</a:t>
            </a:r>
          </a:p>
          <a:p>
            <a:r>
              <a:rPr lang="de-DE" dirty="0"/>
              <a:t>Ausgewähltes Video wird heruntergeladen und </a:t>
            </a:r>
            <a:r>
              <a:rPr lang="de-DE" dirty="0" err="1"/>
              <a:t>alignt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4503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5000" r="9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ED472CCD-19E1-8047-927C-B5CF03AD9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Alignment</a:t>
            </a:r>
            <a:endParaRPr lang="de-DE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D894CE63-D64A-2044-AD8A-2ADFEBB8E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i="1" dirty="0"/>
              <a:t>Finde je Halbzeit den Anpfiff im Video!</a:t>
            </a:r>
          </a:p>
          <a:p>
            <a:pPr marL="0" indent="0">
              <a:buNone/>
            </a:pPr>
            <a:r>
              <a:rPr lang="de-DE" b="1" dirty="0"/>
              <a:t>Wieso?</a:t>
            </a:r>
          </a:p>
          <a:p>
            <a:r>
              <a:rPr lang="de-DE" dirty="0"/>
              <a:t>Feeds sind annotiert mit Spielminute/-sekunde</a:t>
            </a:r>
          </a:p>
          <a:p>
            <a:r>
              <a:rPr lang="de-DE" dirty="0"/>
              <a:t>Videos starten aber schon einige Sekunden vor Anpfiff</a:t>
            </a:r>
          </a:p>
          <a:p>
            <a:pPr marL="0" indent="0">
              <a:buNone/>
            </a:pPr>
            <a:r>
              <a:rPr lang="de-DE" b="1" dirty="0"/>
              <a:t>Wie?</a:t>
            </a:r>
          </a:p>
          <a:p>
            <a:r>
              <a:rPr lang="de-DE" dirty="0"/>
              <a:t>OCR liest Spieluhr oben rechts (bzw. links) im Bild aus</a:t>
            </a:r>
          </a:p>
          <a:p>
            <a:r>
              <a:rPr lang="de-DE" dirty="0"/>
              <a:t>Mehrmals ausführen</a:t>
            </a:r>
          </a:p>
          <a:p>
            <a:r>
              <a:rPr lang="de-DE" dirty="0"/>
              <a:t>Die häufigste Differenz aus Spielzeit minus Videozeit entspricht Anchor für Anpfiff</a:t>
            </a:r>
          </a:p>
          <a:p>
            <a:pPr lvl="1"/>
            <a:endParaRPr lang="de-DE" dirty="0"/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4860AD-46B0-B74D-8343-85849F2E5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2D2E-C7D0-F84F-A253-385ED0345169}" type="datetime1">
              <a:rPr lang="de-DE" smtClean="0"/>
              <a:t>13.06.20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C3A37FF-35A8-8146-A364-45BD3FD42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Simon </a:t>
            </a:r>
            <a:r>
              <a:rPr lang="de-DE" dirty="0" err="1"/>
              <a:t>Narendorf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206CC4B-EFF1-5F42-97E9-A54C3FAF4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12</a:t>
            </a:fld>
            <a:endParaRPr lang="de-DE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841A9160-4DF6-6546-9E60-931D1EF3F1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7048" y="1376386"/>
            <a:ext cx="2394214" cy="285403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AC6AC646-BA1A-3841-B6E7-8B54989D2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2156" y="731417"/>
            <a:ext cx="2394214" cy="285403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3D033ACA-577D-6A47-92B1-B7085AAFB404}"/>
              </a:ext>
            </a:extLst>
          </p:cNvPr>
          <p:cNvCxnSpPr>
            <a:cxnSpLocks/>
          </p:cNvCxnSpPr>
          <p:nvPr/>
        </p:nvCxnSpPr>
        <p:spPr>
          <a:xfrm>
            <a:off x="4544940" y="1186251"/>
            <a:ext cx="1269273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D83AC511-F68E-A443-8C0B-72A486DF552A}"/>
              </a:ext>
            </a:extLst>
          </p:cNvPr>
          <p:cNvCxnSpPr>
            <a:cxnSpLocks/>
          </p:cNvCxnSpPr>
          <p:nvPr/>
        </p:nvCxnSpPr>
        <p:spPr>
          <a:xfrm>
            <a:off x="7913008" y="1181218"/>
            <a:ext cx="0" cy="17299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0BB29F53-5A57-B443-BC10-18B1F53BA168}"/>
              </a:ext>
            </a:extLst>
          </p:cNvPr>
          <p:cNvCxnSpPr>
            <a:cxnSpLocks/>
          </p:cNvCxnSpPr>
          <p:nvPr/>
        </p:nvCxnSpPr>
        <p:spPr>
          <a:xfrm>
            <a:off x="10059263" y="1027906"/>
            <a:ext cx="0" cy="15834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5F57537-9AF4-0C42-90C8-1616CCF7098A}"/>
              </a:ext>
            </a:extLst>
          </p:cNvPr>
          <p:cNvCxnSpPr>
            <a:cxnSpLocks/>
          </p:cNvCxnSpPr>
          <p:nvPr/>
        </p:nvCxnSpPr>
        <p:spPr>
          <a:xfrm>
            <a:off x="4544940" y="1027906"/>
            <a:ext cx="1" cy="30662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AE78B715-54E6-F84C-B736-A9586492F28A}"/>
              </a:ext>
            </a:extLst>
          </p:cNvPr>
          <p:cNvCxnSpPr>
            <a:cxnSpLocks/>
          </p:cNvCxnSpPr>
          <p:nvPr/>
        </p:nvCxnSpPr>
        <p:spPr>
          <a:xfrm>
            <a:off x="6241312" y="1013254"/>
            <a:ext cx="0" cy="16796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BF575163-714B-8244-AB49-8B6A43E392C8}"/>
              </a:ext>
            </a:extLst>
          </p:cNvPr>
          <p:cNvSpPr txBox="1"/>
          <p:nvPr/>
        </p:nvSpPr>
        <p:spPr>
          <a:xfrm>
            <a:off x="5818751" y="747526"/>
            <a:ext cx="8429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Anpfiff?</a:t>
            </a:r>
          </a:p>
        </p:txBody>
      </p:sp>
    </p:spTree>
    <p:extLst>
      <p:ext uri="{BB962C8B-B14F-4D97-AF65-F5344CB8AC3E}">
        <p14:creationId xmlns:p14="http://schemas.microsoft.com/office/powerpoint/2010/main" val="242339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5000" r="9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ED472CCD-19E1-8047-927C-B5CF03AD9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Trainingsdaten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549419-5680-DE43-B737-560635B600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8886" y="-781221"/>
            <a:ext cx="6151606" cy="8202141"/>
          </a:xfrm>
          <a:prstGeom prst="rect">
            <a:avLst/>
          </a:prstGeom>
        </p:spPr>
      </p:pic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D894CE63-D64A-2044-AD8A-2ADFEBB8E8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771768" cy="4439251"/>
          </a:xfrm>
        </p:spPr>
        <p:txBody>
          <a:bodyPr>
            <a:normAutofit/>
          </a:bodyPr>
          <a:lstStyle/>
          <a:p>
            <a:r>
              <a:rPr lang="de-DE" dirty="0"/>
              <a:t>Klassen sind ungleich verteilt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 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 Data-</a:t>
            </a:r>
            <a:r>
              <a:rPr lang="de-DE" dirty="0"/>
              <a:t>Augmentation für         unter-repräsentierte Klassen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4860AD-46B0-B74D-8343-85849F2E5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2D2E-C7D0-F84F-A253-385ED0345169}" type="datetime1">
              <a:rPr lang="de-DE" smtClean="0"/>
              <a:t>15.06.20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C3A37FF-35A8-8146-A364-45BD3FD42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Simon </a:t>
            </a:r>
            <a:r>
              <a:rPr lang="de-DE" dirty="0" err="1"/>
              <a:t>Narendorf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206CC4B-EFF1-5F42-97E9-A54C3FAF4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13</a:t>
            </a:fld>
            <a:endParaRPr lang="de-DE" dirty="0"/>
          </a:p>
        </p:txBody>
      </p:sp>
      <p:sp>
        <p:nvSpPr>
          <p:cNvPr id="16" name="Inhaltsplatzhalter 7">
            <a:extLst>
              <a:ext uri="{FF2B5EF4-FFF2-40B4-BE49-F238E27FC236}">
                <a16:creationId xmlns:a16="http://schemas.microsoft.com/office/drawing/2014/main" id="{DCFFBDF1-4634-274C-9EB0-8CBE138F78C4}"/>
              </a:ext>
            </a:extLst>
          </p:cNvPr>
          <p:cNvSpPr txBox="1">
            <a:spLocks/>
          </p:cNvSpPr>
          <p:nvPr/>
        </p:nvSpPr>
        <p:spPr>
          <a:xfrm>
            <a:off x="838200" y="4412513"/>
            <a:ext cx="10515600" cy="19438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18" name="Inhaltsplatzhalter 7">
            <a:extLst>
              <a:ext uri="{FF2B5EF4-FFF2-40B4-BE49-F238E27FC236}">
                <a16:creationId xmlns:a16="http://schemas.microsoft.com/office/drawing/2014/main" id="{47EAD13F-A82B-DC4D-B5D0-9533B2541849}"/>
              </a:ext>
            </a:extLst>
          </p:cNvPr>
          <p:cNvSpPr txBox="1">
            <a:spLocks/>
          </p:cNvSpPr>
          <p:nvPr/>
        </p:nvSpPr>
        <p:spPr>
          <a:xfrm>
            <a:off x="838198" y="3923415"/>
            <a:ext cx="10515600" cy="24329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dirty="0"/>
          </a:p>
        </p:txBody>
      </p:sp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9E030DC-A3EE-1747-9B7F-11080FF808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419" r="41940"/>
          <a:stretch/>
        </p:blipFill>
        <p:spPr>
          <a:xfrm>
            <a:off x="897919" y="3633443"/>
            <a:ext cx="4238706" cy="1307145"/>
          </a:xfrm>
          <a:prstGeom prst="rect">
            <a:avLst/>
          </a:prstGeom>
        </p:spPr>
      </p:pic>
      <p:pic>
        <p:nvPicPr>
          <p:cNvPr id="10" name="Grafik 9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E6D8B92D-8630-C640-8635-4FDD7B01B27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769" r="42591"/>
          <a:stretch/>
        </p:blipFill>
        <p:spPr>
          <a:xfrm>
            <a:off x="838196" y="2294533"/>
            <a:ext cx="4298429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402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50000" r="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11BAF5E-07F7-644B-AAF5-9709006CD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4788" y="3805881"/>
            <a:ext cx="5311147" cy="2059932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/>
              <a:t>Anforderungen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Survey + SOTA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Action Recognition Modelle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Action </a:t>
            </a:r>
            <a:r>
              <a:rPr lang="de-DE" dirty="0" err="1"/>
              <a:t>Localisation</a:t>
            </a: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6D7C112-E3E2-EE41-AFBB-3AA2BBCD5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BABAB-CCCB-E747-8F52-3F6DD07EEC0B}" type="datetime1">
              <a:rPr lang="de-DE" smtClean="0"/>
              <a:t>13.06.20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B95BF73-78DA-F948-B57E-7DA8B86AC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9810BB3-17C1-E045-A235-B2CEFE814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14</a:t>
            </a:fld>
            <a:endParaRPr lang="de-DE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12D51414-5DED-764C-BAA9-A9B0D7147549}"/>
              </a:ext>
            </a:extLst>
          </p:cNvPr>
          <p:cNvSpPr txBox="1">
            <a:spLocks/>
          </p:cNvSpPr>
          <p:nvPr/>
        </p:nvSpPr>
        <p:spPr>
          <a:xfrm>
            <a:off x="984250" y="1709738"/>
            <a:ext cx="10363200" cy="28527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4000"/>
              </a:lnSpc>
            </a:pPr>
            <a:endParaRPr lang="de-DE" sz="3400" b="1" i="1" dirty="0">
              <a:solidFill>
                <a:schemeClr val="bg1"/>
              </a:solidFill>
              <a:latin typeface="Lato Semibold" charset="0"/>
              <a:ea typeface="Lato Semibold" charset="0"/>
              <a:cs typeface="Lato Semibold" charset="0"/>
            </a:endParaRPr>
          </a:p>
        </p:txBody>
      </p:sp>
      <p:sp>
        <p:nvSpPr>
          <p:cNvPr id="13" name="Textplatzhalter 1">
            <a:extLst>
              <a:ext uri="{FF2B5EF4-FFF2-40B4-BE49-F238E27FC236}">
                <a16:creationId xmlns:a16="http://schemas.microsoft.com/office/drawing/2014/main" id="{D35A19D0-2476-3C40-82FF-43293ADB90CD}"/>
              </a:ext>
            </a:extLst>
          </p:cNvPr>
          <p:cNvSpPr txBox="1">
            <a:spLocks/>
          </p:cNvSpPr>
          <p:nvPr/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449BC2EB-1DB9-AA4D-8F4B-AAF777614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250" y="1862138"/>
            <a:ext cx="10515600" cy="2852737"/>
          </a:xfrm>
        </p:spPr>
        <p:txBody>
          <a:bodyPr anchor="b">
            <a:normAutofit/>
          </a:bodyPr>
          <a:lstStyle/>
          <a:p>
            <a:pPr>
              <a:lnSpc>
                <a:spcPct val="114000"/>
              </a:lnSpc>
            </a:pPr>
            <a:r>
              <a:rPr lang="en-US" sz="3600" b="1" i="1" dirty="0">
                <a:solidFill>
                  <a:srgbClr val="FFFFFF"/>
                </a:solidFill>
                <a:latin typeface="Lato Semibold" charset="0"/>
                <a:ea typeface="Lato Semibold" charset="0"/>
                <a:cs typeface="Lato Semibold" charset="0"/>
              </a:rPr>
              <a:t>Action Recognition</a:t>
            </a:r>
            <a:endParaRPr lang="de-DE" sz="3600" b="1" i="1" dirty="0">
              <a:solidFill>
                <a:schemeClr val="bg1"/>
              </a:solidFill>
              <a:latin typeface="Lato Semibold" charset="0"/>
              <a:ea typeface="Lato Semibold" charset="0"/>
              <a:cs typeface="Lato Semibold" charset="0"/>
            </a:endParaRPr>
          </a:p>
        </p:txBody>
      </p:sp>
      <p:sp>
        <p:nvSpPr>
          <p:cNvPr id="18" name="Textplatzhalter 1">
            <a:extLst>
              <a:ext uri="{FF2B5EF4-FFF2-40B4-BE49-F238E27FC236}">
                <a16:creationId xmlns:a16="http://schemas.microsoft.com/office/drawing/2014/main" id="{7BAE5D64-0AF8-D14F-AF38-196991CCA0DC}"/>
              </a:ext>
            </a:extLst>
          </p:cNvPr>
          <p:cNvSpPr txBox="1">
            <a:spLocks/>
          </p:cNvSpPr>
          <p:nvPr/>
        </p:nvSpPr>
        <p:spPr>
          <a:xfrm>
            <a:off x="984250" y="4589463"/>
            <a:ext cx="4823426" cy="16525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 err="1">
                <a:solidFill>
                  <a:schemeClr val="bg1"/>
                </a:solidFill>
              </a:rPr>
              <a:t>Lernen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aus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Beispielen</a:t>
            </a:r>
            <a:endParaRPr lang="en-US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1563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5000" r="9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ED472CCD-19E1-8047-927C-B5CF03AD9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Anforderungen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D894CE63-D64A-2044-AD8A-2ADFEBB8E8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2586887"/>
          </a:xfrm>
        </p:spPr>
        <p:txBody>
          <a:bodyPr>
            <a:normAutofit/>
          </a:bodyPr>
          <a:lstStyle/>
          <a:p>
            <a:r>
              <a:rPr lang="de-DE" dirty="0"/>
              <a:t>Kein </a:t>
            </a:r>
            <a:r>
              <a:rPr lang="de-DE" dirty="0" err="1"/>
              <a:t>mehrschrittiges</a:t>
            </a:r>
            <a:r>
              <a:rPr lang="de-DE" dirty="0"/>
              <a:t> Modell</a:t>
            </a:r>
          </a:p>
          <a:p>
            <a:pPr marL="457200" lvl="1" indent="0">
              <a:buNone/>
            </a:pPr>
            <a:r>
              <a:rPr lang="de-DE" strike="sngStrike" dirty="0"/>
              <a:t>Hand-</a:t>
            </a:r>
            <a:r>
              <a:rPr lang="de-DE" strike="sngStrike" dirty="0" err="1"/>
              <a:t>crafted</a:t>
            </a:r>
            <a:r>
              <a:rPr lang="de-DE" strike="sngStrike" dirty="0"/>
              <a:t> Features</a:t>
            </a:r>
          </a:p>
          <a:p>
            <a:pPr marL="457200" lvl="1" indent="0">
              <a:buNone/>
            </a:pPr>
            <a:r>
              <a:rPr lang="de-DE" strike="sngStrike" dirty="0"/>
              <a:t>Optical Flow, RGB-</a:t>
            </a:r>
            <a:r>
              <a:rPr lang="de-DE" strike="sngStrike" dirty="0" err="1"/>
              <a:t>Diff</a:t>
            </a:r>
            <a:r>
              <a:rPr lang="de-DE" strike="sngStrike" dirty="0"/>
              <a:t>, o.ä.</a:t>
            </a:r>
          </a:p>
          <a:p>
            <a:r>
              <a:rPr lang="de-DE" dirty="0"/>
              <a:t>End 2 End </a:t>
            </a:r>
            <a:r>
              <a:rPr lang="de-DE" dirty="0" err="1"/>
              <a:t>Deep</a:t>
            </a:r>
            <a:r>
              <a:rPr lang="de-DE" dirty="0"/>
              <a:t> Learning</a:t>
            </a:r>
          </a:p>
          <a:p>
            <a:pPr marL="457200" lvl="1" indent="0">
              <a:buNone/>
            </a:pPr>
            <a:r>
              <a:rPr lang="de-DE" dirty="0">
                <a:sym typeface="Wingdings" pitchFamily="2" charset="2"/>
              </a:rPr>
              <a:t> weniger Aufwand 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4860AD-46B0-B74D-8343-85849F2E5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2D2E-C7D0-F84F-A253-385ED0345169}" type="datetime1">
              <a:rPr lang="de-DE" smtClean="0"/>
              <a:t>15.06.20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C3A37FF-35A8-8146-A364-45BD3FD42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Simon </a:t>
            </a:r>
            <a:r>
              <a:rPr lang="de-DE" dirty="0" err="1"/>
              <a:t>Narendorf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206CC4B-EFF1-5F42-97E9-A54C3FAF4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15</a:t>
            </a:fld>
            <a:endParaRPr lang="de-DE" dirty="0"/>
          </a:p>
        </p:txBody>
      </p:sp>
      <p:sp>
        <p:nvSpPr>
          <p:cNvPr id="16" name="Inhaltsplatzhalter 7">
            <a:extLst>
              <a:ext uri="{FF2B5EF4-FFF2-40B4-BE49-F238E27FC236}">
                <a16:creationId xmlns:a16="http://schemas.microsoft.com/office/drawing/2014/main" id="{DCFFBDF1-4634-274C-9EB0-8CBE138F78C4}"/>
              </a:ext>
            </a:extLst>
          </p:cNvPr>
          <p:cNvSpPr txBox="1">
            <a:spLocks/>
          </p:cNvSpPr>
          <p:nvPr/>
        </p:nvSpPr>
        <p:spPr>
          <a:xfrm>
            <a:off x="838200" y="4412513"/>
            <a:ext cx="10515600" cy="19438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1C5E7AF3-40AA-1140-9A0E-A9227ACD2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0607" y="1751483"/>
            <a:ext cx="6640726" cy="2296910"/>
          </a:xfrm>
          <a:prstGeom prst="rect">
            <a:avLst/>
          </a:prstGeom>
        </p:spPr>
      </p:pic>
      <p:cxnSp>
        <p:nvCxnSpPr>
          <p:cNvPr id="3" name="Gerade Verbindung 2">
            <a:extLst>
              <a:ext uri="{FF2B5EF4-FFF2-40B4-BE49-F238E27FC236}">
                <a16:creationId xmlns:a16="http://schemas.microsoft.com/office/drawing/2014/main" id="{2B4227FC-7251-FB4D-8F6A-A8A7F6BFA421}"/>
              </a:ext>
            </a:extLst>
          </p:cNvPr>
          <p:cNvCxnSpPr/>
          <p:nvPr/>
        </p:nvCxnSpPr>
        <p:spPr>
          <a:xfrm flipV="1">
            <a:off x="7599405" y="1690688"/>
            <a:ext cx="3855309" cy="2522966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7FAFD4E9-E74F-D64A-A971-3833ED57F2B1}"/>
              </a:ext>
            </a:extLst>
          </p:cNvPr>
          <p:cNvCxnSpPr>
            <a:cxnSpLocks/>
          </p:cNvCxnSpPr>
          <p:nvPr/>
        </p:nvCxnSpPr>
        <p:spPr>
          <a:xfrm>
            <a:off x="8044249" y="1734506"/>
            <a:ext cx="2940908" cy="2522966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1" name="Inhaltsplatzhalter 7">
            <a:extLst>
              <a:ext uri="{FF2B5EF4-FFF2-40B4-BE49-F238E27FC236}">
                <a16:creationId xmlns:a16="http://schemas.microsoft.com/office/drawing/2014/main" id="{CAF30DA1-A734-CF46-A958-5CE89C6BBB25}"/>
              </a:ext>
            </a:extLst>
          </p:cNvPr>
          <p:cNvSpPr txBox="1">
            <a:spLocks/>
          </p:cNvSpPr>
          <p:nvPr/>
        </p:nvSpPr>
        <p:spPr>
          <a:xfrm>
            <a:off x="838199" y="4109189"/>
            <a:ext cx="9949249" cy="27019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Herausforderungen:</a:t>
            </a:r>
          </a:p>
          <a:p>
            <a:r>
              <a:rPr lang="de-DE" dirty="0"/>
              <a:t>Viel mehr Parameter als bei Bildern (ca. 3x mehr)</a:t>
            </a:r>
          </a:p>
          <a:p>
            <a:pPr lvl="1"/>
            <a:r>
              <a:rPr lang="de-DE" dirty="0"/>
              <a:t>Besonders schwer bei langen Kontext</a:t>
            </a:r>
          </a:p>
          <a:p>
            <a:r>
              <a:rPr lang="de-DE" dirty="0"/>
              <a:t>Alle Klassen visuell sehr ähnlich</a:t>
            </a:r>
          </a:p>
          <a:p>
            <a:endParaRPr lang="de-DE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315C336C-A598-D34B-94E1-C6FE32C8170B}"/>
              </a:ext>
            </a:extLst>
          </p:cNvPr>
          <p:cNvSpPr txBox="1"/>
          <p:nvPr/>
        </p:nvSpPr>
        <p:spPr>
          <a:xfrm>
            <a:off x="5702487" y="4046289"/>
            <a:ext cx="8057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Grafik: [4]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8EA5882-6766-3941-BE93-645C650C8673}"/>
              </a:ext>
            </a:extLst>
          </p:cNvPr>
          <p:cNvSpPr txBox="1"/>
          <p:nvPr/>
        </p:nvSpPr>
        <p:spPr>
          <a:xfrm>
            <a:off x="838198" y="6188568"/>
            <a:ext cx="67892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[4] Wang et. al. „Temporal Segment Networks: </a:t>
            </a:r>
            <a:r>
              <a:rPr lang="de-DE" sz="1200" dirty="0" err="1"/>
              <a:t>Towards</a:t>
            </a:r>
            <a:r>
              <a:rPr lang="de-DE" sz="1200" dirty="0"/>
              <a:t> </a:t>
            </a:r>
            <a:r>
              <a:rPr lang="de-DE" sz="1200" dirty="0" err="1"/>
              <a:t>Good</a:t>
            </a:r>
            <a:r>
              <a:rPr lang="de-DE" sz="1200" dirty="0"/>
              <a:t> Practices </a:t>
            </a:r>
            <a:r>
              <a:rPr lang="de-DE" sz="1200" dirty="0" err="1"/>
              <a:t>for</a:t>
            </a:r>
            <a:r>
              <a:rPr lang="de-DE" sz="1200" dirty="0"/>
              <a:t> </a:t>
            </a:r>
            <a:r>
              <a:rPr lang="de-DE" sz="1200" dirty="0" err="1"/>
              <a:t>Deep</a:t>
            </a:r>
            <a:r>
              <a:rPr lang="de-DE" sz="1200" dirty="0"/>
              <a:t> Action Recognition“ 2016</a:t>
            </a:r>
          </a:p>
        </p:txBody>
      </p:sp>
    </p:spTree>
    <p:extLst>
      <p:ext uri="{BB962C8B-B14F-4D97-AF65-F5344CB8AC3E}">
        <p14:creationId xmlns:p14="http://schemas.microsoft.com/office/powerpoint/2010/main" val="3645792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5000" r="9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ED472CCD-19E1-8047-927C-B5CF03AD9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Survey </a:t>
            </a:r>
            <a:r>
              <a:rPr lang="de-DE" dirty="0" err="1"/>
              <a:t>of</a:t>
            </a:r>
            <a:r>
              <a:rPr lang="de-DE" dirty="0"/>
              <a:t> Action Recognition 2014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D894CE63-D64A-2044-AD8A-2ADFEBB8E8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168656" cy="41711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4860AD-46B0-B74D-8343-85849F2E5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2D2E-C7D0-F84F-A253-385ED0345169}" type="datetime1">
              <a:rPr lang="de-DE" smtClean="0"/>
              <a:t>15.06.20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C3A37FF-35A8-8146-A364-45BD3FD42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Simon </a:t>
            </a:r>
            <a:r>
              <a:rPr lang="de-DE" dirty="0" err="1"/>
              <a:t>Narendorf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206CC4B-EFF1-5F42-97E9-A54C3FAF4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16</a:t>
            </a:fld>
            <a:endParaRPr lang="de-DE" dirty="0"/>
          </a:p>
        </p:txBody>
      </p:sp>
      <p:sp>
        <p:nvSpPr>
          <p:cNvPr id="10" name="Inhaltsplatzhalter 7">
            <a:extLst>
              <a:ext uri="{FF2B5EF4-FFF2-40B4-BE49-F238E27FC236}">
                <a16:creationId xmlns:a16="http://schemas.microsoft.com/office/drawing/2014/main" id="{9C9D78DF-20D3-3143-B451-A41370DBD80B}"/>
              </a:ext>
            </a:extLst>
          </p:cNvPr>
          <p:cNvSpPr txBox="1">
            <a:spLocks/>
          </p:cNvSpPr>
          <p:nvPr/>
        </p:nvSpPr>
        <p:spPr>
          <a:xfrm>
            <a:off x="838198" y="1825625"/>
            <a:ext cx="4114801" cy="42243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de-DE" b="1" dirty="0" err="1"/>
              <a:t>Two</a:t>
            </a:r>
            <a:r>
              <a:rPr lang="de-DE" b="1" dirty="0"/>
              <a:t>-Stream Modell</a:t>
            </a:r>
          </a:p>
          <a:p>
            <a:r>
              <a:rPr lang="de-DE" dirty="0"/>
              <a:t>Zeit durch </a:t>
            </a:r>
            <a:r>
              <a:rPr lang="de-DE" dirty="0" err="1"/>
              <a:t>Opt</a:t>
            </a:r>
            <a:r>
              <a:rPr lang="de-DE" dirty="0"/>
              <a:t>. Flow</a:t>
            </a:r>
          </a:p>
          <a:p>
            <a:r>
              <a:rPr lang="de-DE" dirty="0"/>
              <a:t>Getrennte Verarbeitung von Raum + Zeit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D42B0146-ED31-5C4F-AFA6-C702676DB8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8550" y="1690688"/>
            <a:ext cx="6489700" cy="219710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574B4E95-DB37-1748-ACCC-BC7FCD7E33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198" y="3744274"/>
            <a:ext cx="3061558" cy="2746021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19AE9B2F-CA19-A348-A97E-32696D324AB2}"/>
              </a:ext>
            </a:extLst>
          </p:cNvPr>
          <p:cNvSpPr txBox="1"/>
          <p:nvPr/>
        </p:nvSpPr>
        <p:spPr>
          <a:xfrm>
            <a:off x="4038600" y="3937775"/>
            <a:ext cx="683534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Long-term </a:t>
            </a:r>
            <a:r>
              <a:rPr lang="de-DE" sz="2800" b="1" dirty="0" err="1"/>
              <a:t>Recurrent</a:t>
            </a:r>
            <a:r>
              <a:rPr lang="de-DE" sz="2800" b="1" dirty="0"/>
              <a:t> </a:t>
            </a:r>
            <a:r>
              <a:rPr lang="de-DE" sz="2800" b="1" dirty="0" err="1"/>
              <a:t>Convolutional</a:t>
            </a:r>
            <a:r>
              <a:rPr lang="de-DE" sz="2800" b="1" dirty="0"/>
              <a:t> Networks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Weniger gut, aber End2End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Late</a:t>
            </a:r>
            <a:r>
              <a:rPr lang="de-DE" sz="2800" dirty="0"/>
              <a:t> Fusion: Zeit-Dimension erst sehr spät im Modell</a:t>
            </a:r>
          </a:p>
        </p:txBody>
      </p:sp>
    </p:spTree>
    <p:extLst>
      <p:ext uri="{BB962C8B-B14F-4D97-AF65-F5344CB8AC3E}">
        <p14:creationId xmlns:p14="http://schemas.microsoft.com/office/powerpoint/2010/main" val="1994720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5000" r="9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9388F071-BED7-0449-9D47-9FEBAC60CCB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677105" y="423223"/>
            <a:ext cx="5181600" cy="3234798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ED472CCD-19E1-8047-927C-B5CF03AD9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3D </a:t>
            </a:r>
            <a:r>
              <a:rPr lang="de-DE" dirty="0" err="1"/>
              <a:t>Convolution</a:t>
            </a:r>
            <a:endParaRPr lang="de-DE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D894CE63-D64A-2044-AD8A-2ADFEBB8E8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4"/>
            <a:ext cx="6501715" cy="3990331"/>
          </a:xfrm>
        </p:spPr>
        <p:txBody>
          <a:bodyPr>
            <a:normAutofit fontScale="92500" lnSpcReduction="10000"/>
          </a:bodyPr>
          <a:lstStyle/>
          <a:p>
            <a:r>
              <a:rPr lang="de-DE" dirty="0"/>
              <a:t>Räumlich und zeitliche </a:t>
            </a:r>
            <a:r>
              <a:rPr lang="de-DE" dirty="0" err="1"/>
              <a:t>Invarianzen</a:t>
            </a:r>
            <a:r>
              <a:rPr lang="de-DE" dirty="0"/>
              <a:t> können zeitgleich gelernt werden</a:t>
            </a:r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 Rezeptives Feld baut sich gleichmäßig auf</a:t>
            </a:r>
            <a:endParaRPr lang="de-DE" dirty="0"/>
          </a:p>
          <a:p>
            <a:r>
              <a:rPr lang="de-DE" dirty="0"/>
              <a:t>Nachteil: Extrem teuer </a:t>
            </a:r>
            <a:r>
              <a:rPr lang="de-DE" dirty="0">
                <a:sym typeface="Wingdings" pitchFamily="2" charset="2"/>
              </a:rPr>
              <a:t>(~3x mehr GFLOPs) und anfällig für </a:t>
            </a:r>
            <a:r>
              <a:rPr lang="de-DE" dirty="0" err="1">
                <a:sym typeface="Wingdings" pitchFamily="2" charset="2"/>
              </a:rPr>
              <a:t>Overfitting</a:t>
            </a:r>
            <a:endParaRPr lang="de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de-DE" b="1" dirty="0">
                <a:sym typeface="Wingdings" pitchFamily="2" charset="2"/>
              </a:rPr>
              <a:t>C3D (2015):</a:t>
            </a:r>
            <a:r>
              <a:rPr lang="de-DE" dirty="0">
                <a:sym typeface="Wingdings" pitchFamily="2" charset="2"/>
              </a:rPr>
              <a:t> Flaches Netz mit 80M Parametern, aber kaum Verbesserung</a:t>
            </a:r>
          </a:p>
          <a:p>
            <a:pPr marL="0" indent="0">
              <a:buNone/>
            </a:pPr>
            <a:r>
              <a:rPr lang="de-DE" b="1" dirty="0">
                <a:sym typeface="Wingdings" pitchFamily="2" charset="2"/>
              </a:rPr>
              <a:t>I3D (2017): </a:t>
            </a:r>
            <a:r>
              <a:rPr lang="de-DE" dirty="0">
                <a:sym typeface="Wingdings" pitchFamily="2" charset="2"/>
              </a:rPr>
              <a:t>Tiefere 3D-Inception-Variante mit kleineren Filtern (25M Parameter)</a:t>
            </a:r>
          </a:p>
          <a:p>
            <a:pPr marL="0" indent="0">
              <a:buNone/>
            </a:pPr>
            <a:r>
              <a:rPr lang="de-DE" b="1" dirty="0">
                <a:sym typeface="Wingdings" pitchFamily="2" charset="2"/>
              </a:rPr>
              <a:t>R3D (2018): </a:t>
            </a:r>
            <a:r>
              <a:rPr lang="de-DE" dirty="0">
                <a:sym typeface="Wingdings" pitchFamily="2" charset="2"/>
              </a:rPr>
              <a:t>3D-ResNet</a:t>
            </a:r>
            <a:endParaRPr lang="de-DE" b="1" dirty="0">
              <a:sym typeface="Wingdings" pitchFamily="2" charset="2"/>
            </a:endParaRPr>
          </a:p>
          <a:p>
            <a:pPr marL="0" indent="0">
              <a:buNone/>
            </a:pPr>
            <a:endParaRPr lang="de-DE" dirty="0">
              <a:sym typeface="Wingdings" pitchFamily="2" charset="2"/>
            </a:endParaRPr>
          </a:p>
          <a:p>
            <a:pPr marL="0" indent="0">
              <a:buNone/>
            </a:pPr>
            <a:endParaRPr lang="de-DE" b="1" dirty="0">
              <a:sym typeface="Wingdings" pitchFamily="2" charset="2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4860AD-46B0-B74D-8343-85849F2E5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2D2E-C7D0-F84F-A253-385ED0345169}" type="datetime1">
              <a:rPr lang="de-DE" smtClean="0"/>
              <a:t>15.06.20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C3A37FF-35A8-8146-A364-45BD3FD42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Simon </a:t>
            </a:r>
            <a:r>
              <a:rPr lang="de-DE" dirty="0" err="1"/>
              <a:t>Narendorf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206CC4B-EFF1-5F42-97E9-A54C3FAF4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17</a:t>
            </a:fld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6B76F05-4070-7144-A5D0-EE9262979BC3}"/>
              </a:ext>
            </a:extLst>
          </p:cNvPr>
          <p:cNvSpPr txBox="1"/>
          <p:nvPr/>
        </p:nvSpPr>
        <p:spPr>
          <a:xfrm>
            <a:off x="10614840" y="5538956"/>
            <a:ext cx="3561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[5]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1D68C7D-29A0-B549-BBA9-19713D76BE9D}"/>
              </a:ext>
            </a:extLst>
          </p:cNvPr>
          <p:cNvSpPr txBox="1"/>
          <p:nvPr/>
        </p:nvSpPr>
        <p:spPr>
          <a:xfrm>
            <a:off x="838199" y="5963495"/>
            <a:ext cx="58389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[5] Tran et. al. „A </a:t>
            </a:r>
            <a:r>
              <a:rPr lang="de-DE" sz="1200" dirty="0" err="1"/>
              <a:t>Closer</a:t>
            </a:r>
            <a:r>
              <a:rPr lang="de-DE" sz="1200" dirty="0"/>
              <a:t> Look at </a:t>
            </a:r>
            <a:r>
              <a:rPr lang="de-DE" sz="1200" dirty="0" err="1"/>
              <a:t>Spatiotemporal</a:t>
            </a:r>
            <a:r>
              <a:rPr lang="de-DE" sz="1200" dirty="0"/>
              <a:t> </a:t>
            </a:r>
            <a:r>
              <a:rPr lang="de-DE" sz="1200" dirty="0" err="1"/>
              <a:t>Convolutions</a:t>
            </a:r>
            <a:r>
              <a:rPr lang="de-DE" sz="1200" dirty="0"/>
              <a:t> </a:t>
            </a:r>
            <a:r>
              <a:rPr lang="de-DE" sz="1200" dirty="0" err="1"/>
              <a:t>for</a:t>
            </a:r>
            <a:r>
              <a:rPr lang="de-DE" sz="1200" dirty="0"/>
              <a:t> Action Recognition“ 2017</a:t>
            </a:r>
          </a:p>
          <a:p>
            <a:r>
              <a:rPr lang="de-DE" sz="1200" dirty="0"/>
              <a:t>[6] https://</a:t>
            </a:r>
            <a:r>
              <a:rPr lang="de-DE" sz="1200" dirty="0" err="1"/>
              <a:t>medium.com</a:t>
            </a:r>
            <a:r>
              <a:rPr lang="de-DE" sz="1200" dirty="0"/>
              <a:t>/p/9d8f76e29610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64A1A32-24F9-9B4E-A9D2-2C0A2F797838}"/>
              </a:ext>
            </a:extLst>
          </p:cNvPr>
          <p:cNvSpPr txBox="1"/>
          <p:nvPr/>
        </p:nvSpPr>
        <p:spPr>
          <a:xfrm>
            <a:off x="10165230" y="3684922"/>
            <a:ext cx="8057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Grafik: [6]</a:t>
            </a:r>
          </a:p>
        </p:txBody>
      </p:sp>
    </p:spTree>
    <p:extLst>
      <p:ext uri="{BB962C8B-B14F-4D97-AF65-F5344CB8AC3E}">
        <p14:creationId xmlns:p14="http://schemas.microsoft.com/office/powerpoint/2010/main" val="2862196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ED472CCD-19E1-8047-927C-B5CF03AD9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Faktorisierte</a:t>
            </a:r>
            <a:r>
              <a:rPr lang="de-DE" dirty="0"/>
              <a:t> 3D </a:t>
            </a:r>
            <a:r>
              <a:rPr lang="de-DE" dirty="0" err="1"/>
              <a:t>Convolution</a:t>
            </a:r>
            <a:endParaRPr lang="de-DE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D894CE63-D64A-2044-AD8A-2ADFEBB8E8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3"/>
            <a:ext cx="6551142" cy="423441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Günstigere Alternativen zur 3D </a:t>
            </a:r>
            <a:r>
              <a:rPr lang="de-DE" dirty="0" err="1">
                <a:sym typeface="Wingdings" pitchFamily="2" charset="2"/>
              </a:rPr>
              <a:t>Convolution</a:t>
            </a:r>
            <a:endParaRPr lang="de-DE" dirty="0">
              <a:sym typeface="Wingdings" pitchFamily="2" charset="2"/>
            </a:endParaRPr>
          </a:p>
          <a:p>
            <a:pPr marL="0" indent="0">
              <a:buNone/>
            </a:pPr>
            <a:r>
              <a:rPr lang="de-DE" b="1" dirty="0">
                <a:sym typeface="Wingdings" pitchFamily="2" charset="2"/>
              </a:rPr>
              <a:t>R2+1D (2018): </a:t>
            </a:r>
          </a:p>
          <a:p>
            <a:r>
              <a:rPr lang="de-DE" dirty="0" err="1">
                <a:sym typeface="Wingdings" pitchFamily="2" charset="2"/>
              </a:rPr>
              <a:t>Approx</a:t>
            </a:r>
            <a:r>
              <a:rPr lang="de-DE" dirty="0">
                <a:sym typeface="Wingdings" pitchFamily="2" charset="2"/>
              </a:rPr>
              <a:t>. 3D-Conv-Blöcke durch 2D- und 1D-Convolutions</a:t>
            </a:r>
          </a:p>
          <a:p>
            <a:r>
              <a:rPr lang="de-DE" dirty="0">
                <a:sym typeface="Wingdings" pitchFamily="2" charset="2"/>
              </a:rPr>
              <a:t>Deutlich skalierbarer mit weniger Parametern</a:t>
            </a:r>
          </a:p>
          <a:p>
            <a:pPr marL="0" indent="0">
              <a:buNone/>
            </a:pPr>
            <a:r>
              <a:rPr lang="de-DE" b="1" dirty="0" err="1">
                <a:sym typeface="Wingdings" pitchFamily="2" charset="2"/>
              </a:rPr>
              <a:t>SlowFast</a:t>
            </a:r>
            <a:r>
              <a:rPr lang="de-DE" b="1" dirty="0">
                <a:sym typeface="Wingdings" pitchFamily="2" charset="2"/>
              </a:rPr>
              <a:t> (2018):</a:t>
            </a:r>
          </a:p>
          <a:p>
            <a:r>
              <a:rPr lang="de-DE" dirty="0">
                <a:sym typeface="Wingdings" pitchFamily="2" charset="2"/>
              </a:rPr>
              <a:t>2 Streams mit unterschiedlichen Geschwindigkeiten</a:t>
            </a:r>
          </a:p>
          <a:p>
            <a:pPr marL="0" indent="0">
              <a:buNone/>
            </a:pPr>
            <a:r>
              <a:rPr lang="de-DE" b="1" dirty="0" err="1">
                <a:sym typeface="Wingdings" pitchFamily="2" charset="2"/>
              </a:rPr>
              <a:t>ip</a:t>
            </a:r>
            <a:r>
              <a:rPr lang="de-DE" b="1" dirty="0">
                <a:sym typeface="Wingdings" pitchFamily="2" charset="2"/>
              </a:rPr>
              <a:t>-CSN (2019):</a:t>
            </a:r>
          </a:p>
          <a:p>
            <a:r>
              <a:rPr lang="de-DE" dirty="0">
                <a:sym typeface="Wingdings" pitchFamily="2" charset="2"/>
              </a:rPr>
              <a:t>Kernel </a:t>
            </a:r>
            <a:r>
              <a:rPr lang="de-DE" dirty="0" err="1">
                <a:sym typeface="Wingdings" pitchFamily="2" charset="2"/>
              </a:rPr>
              <a:t>slidet</a:t>
            </a:r>
            <a:r>
              <a:rPr lang="de-DE" dirty="0">
                <a:sym typeface="Wingdings" pitchFamily="2" charset="2"/>
              </a:rPr>
              <a:t> nicht über alle Feature-</a:t>
            </a:r>
            <a:r>
              <a:rPr lang="de-DE" dirty="0" err="1">
                <a:sym typeface="Wingdings" pitchFamily="2" charset="2"/>
              </a:rPr>
              <a:t>Maps</a:t>
            </a:r>
            <a:endParaRPr lang="de-DE" dirty="0">
              <a:sym typeface="Wingdings" pitchFamily="2" charset="2"/>
            </a:endParaRPr>
          </a:p>
          <a:p>
            <a:r>
              <a:rPr lang="de-DE" dirty="0">
                <a:sym typeface="Wingdings" pitchFamily="2" charset="2"/>
              </a:rPr>
              <a:t>Weniger Channel-Interaktionen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4860AD-46B0-B74D-8343-85849F2E5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2D2E-C7D0-F84F-A253-385ED0345169}" type="datetime1">
              <a:rPr lang="de-DE" smtClean="0"/>
              <a:t>15.06.20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C3A37FF-35A8-8146-A364-45BD3FD42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Simon </a:t>
            </a:r>
            <a:r>
              <a:rPr lang="de-DE" dirty="0" err="1"/>
              <a:t>Narendorf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206CC4B-EFF1-5F42-97E9-A54C3FAF4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18</a:t>
            </a:fld>
            <a:endParaRPr lang="de-DE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33F84A0B-9B6E-2B43-AF61-9E427B1551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163" r="37739"/>
          <a:stretch/>
        </p:blipFill>
        <p:spPr>
          <a:xfrm>
            <a:off x="7665811" y="810232"/>
            <a:ext cx="4027870" cy="2443609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6B76F05-4070-7144-A5D0-EE9262979BC3}"/>
              </a:ext>
            </a:extLst>
          </p:cNvPr>
          <p:cNvSpPr txBox="1"/>
          <p:nvPr/>
        </p:nvSpPr>
        <p:spPr>
          <a:xfrm>
            <a:off x="7665811" y="2940800"/>
            <a:ext cx="3561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[5]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1D68C7D-29A0-B549-BBA9-19713D76BE9D}"/>
              </a:ext>
            </a:extLst>
          </p:cNvPr>
          <p:cNvSpPr txBox="1"/>
          <p:nvPr/>
        </p:nvSpPr>
        <p:spPr>
          <a:xfrm>
            <a:off x="838199" y="5963495"/>
            <a:ext cx="58389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[5] Tran et. al. „A </a:t>
            </a:r>
            <a:r>
              <a:rPr lang="de-DE" sz="1200" dirty="0" err="1"/>
              <a:t>Closer</a:t>
            </a:r>
            <a:r>
              <a:rPr lang="de-DE" sz="1200" dirty="0"/>
              <a:t> Look at </a:t>
            </a:r>
            <a:r>
              <a:rPr lang="de-DE" sz="1200" dirty="0" err="1"/>
              <a:t>Spatiotemporal</a:t>
            </a:r>
            <a:r>
              <a:rPr lang="de-DE" sz="1200" dirty="0"/>
              <a:t> </a:t>
            </a:r>
            <a:r>
              <a:rPr lang="de-DE" sz="1200" dirty="0" err="1"/>
              <a:t>Convolutions</a:t>
            </a:r>
            <a:r>
              <a:rPr lang="de-DE" sz="1200" dirty="0"/>
              <a:t> </a:t>
            </a:r>
            <a:r>
              <a:rPr lang="de-DE" sz="1200" dirty="0" err="1"/>
              <a:t>for</a:t>
            </a:r>
            <a:r>
              <a:rPr lang="de-DE" sz="1200" dirty="0"/>
              <a:t> Action Recognition“ 2017</a:t>
            </a:r>
          </a:p>
          <a:p>
            <a:r>
              <a:rPr lang="de-DE" sz="1200" dirty="0"/>
              <a:t>[6] https://</a:t>
            </a:r>
            <a:r>
              <a:rPr lang="de-DE" sz="1200" dirty="0" err="1"/>
              <a:t>medium.com</a:t>
            </a:r>
            <a:r>
              <a:rPr lang="de-DE" sz="1200" dirty="0"/>
              <a:t>/p/9d8f76e29610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0CE4C9D9-E3F5-9C4A-98AE-E56BC2C0C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6045" y="3776299"/>
            <a:ext cx="5037104" cy="240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804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50000" r="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11BAF5E-07F7-644B-AAF5-9709006CD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4788" y="768350"/>
            <a:ext cx="5097462" cy="5845101"/>
          </a:xfrm>
        </p:spPr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/>
              <a:t>An </a:t>
            </a:r>
            <a:r>
              <a:rPr lang="de-DE" i="1" dirty="0"/>
              <a:t>einem</a:t>
            </a:r>
            <a:r>
              <a:rPr lang="de-DE" dirty="0"/>
              <a:t> Modell</a:t>
            </a:r>
          </a:p>
          <a:p>
            <a:pPr lvl="1"/>
            <a:r>
              <a:rPr lang="de-DE" dirty="0"/>
              <a:t>Subsampling vs. TSN vs. extra Pooling Layer</a:t>
            </a:r>
          </a:p>
          <a:p>
            <a:pPr lvl="1"/>
            <a:r>
              <a:rPr lang="de-DE" dirty="0"/>
              <a:t>Fehlerquellen in Daten finden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Je versch. Backbone-Modell</a:t>
            </a:r>
          </a:p>
          <a:p>
            <a:pPr lvl="1"/>
            <a:r>
              <a:rPr lang="de-DE" dirty="0"/>
              <a:t>Transfer Learning mit wenigen Epochen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Bestes Modell</a:t>
            </a:r>
          </a:p>
          <a:p>
            <a:pPr lvl="1"/>
            <a:r>
              <a:rPr lang="de-DE" dirty="0"/>
              <a:t>Mit mehr besseren Daten</a:t>
            </a:r>
          </a:p>
          <a:p>
            <a:pPr lvl="1"/>
            <a:r>
              <a:rPr lang="de-DE" dirty="0"/>
              <a:t>Action </a:t>
            </a:r>
            <a:r>
              <a:rPr lang="de-DE" dirty="0" err="1"/>
              <a:t>Localisation</a:t>
            </a:r>
            <a:r>
              <a:rPr lang="de-DE" dirty="0"/>
              <a:t> testen</a:t>
            </a:r>
          </a:p>
          <a:p>
            <a:pPr lvl="1"/>
            <a:r>
              <a:rPr lang="de-DE" dirty="0"/>
              <a:t>ggf. </a:t>
            </a:r>
            <a:r>
              <a:rPr lang="de-DE" dirty="0" err="1"/>
              <a:t>Advanced</a:t>
            </a:r>
            <a:r>
              <a:rPr lang="de-DE" dirty="0"/>
              <a:t> Feature Aggregation</a:t>
            </a:r>
          </a:p>
          <a:p>
            <a:pPr lvl="1"/>
            <a:r>
              <a:rPr lang="de-DE" dirty="0"/>
              <a:t>Evaluation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6D7C112-E3E2-EE41-AFBB-3AA2BBCD5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BABAB-CCCB-E747-8F52-3F6DD07EEC0B}" type="datetime1">
              <a:rPr lang="de-DE" smtClean="0"/>
              <a:t>13.06.20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B95BF73-78DA-F948-B57E-7DA8B86AC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Simon </a:t>
            </a:r>
            <a:r>
              <a:rPr lang="de-DE" dirty="0" err="1"/>
              <a:t>Narendorf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9810BB3-17C1-E045-A235-B2CEFE814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19</a:t>
            </a:fld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12D51414-5DED-764C-BAA9-A9B0D7147549}"/>
              </a:ext>
            </a:extLst>
          </p:cNvPr>
          <p:cNvSpPr txBox="1">
            <a:spLocks/>
          </p:cNvSpPr>
          <p:nvPr/>
        </p:nvSpPr>
        <p:spPr>
          <a:xfrm>
            <a:off x="984250" y="1709738"/>
            <a:ext cx="10363200" cy="28527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4000"/>
              </a:lnSpc>
            </a:pPr>
            <a:endParaRPr lang="de-DE" sz="3400" b="1" i="1" dirty="0">
              <a:solidFill>
                <a:schemeClr val="bg1"/>
              </a:solidFill>
              <a:latin typeface="Lato Semibold" charset="0"/>
              <a:ea typeface="Lato Semibold" charset="0"/>
              <a:cs typeface="Lato Semibold" charset="0"/>
            </a:endParaRPr>
          </a:p>
        </p:txBody>
      </p:sp>
      <p:sp>
        <p:nvSpPr>
          <p:cNvPr id="13" name="Textplatzhalter 1">
            <a:extLst>
              <a:ext uri="{FF2B5EF4-FFF2-40B4-BE49-F238E27FC236}">
                <a16:creationId xmlns:a16="http://schemas.microsoft.com/office/drawing/2014/main" id="{D35A19D0-2476-3C40-82FF-43293ADB90CD}"/>
              </a:ext>
            </a:extLst>
          </p:cNvPr>
          <p:cNvSpPr txBox="1">
            <a:spLocks/>
          </p:cNvSpPr>
          <p:nvPr/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449BC2EB-1DB9-AA4D-8F4B-AAF777614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250" y="1862138"/>
            <a:ext cx="5052053" cy="2852737"/>
          </a:xfrm>
        </p:spPr>
        <p:txBody>
          <a:bodyPr anchor="b">
            <a:normAutofit/>
          </a:bodyPr>
          <a:lstStyle/>
          <a:p>
            <a:pPr>
              <a:lnSpc>
                <a:spcPct val="114000"/>
              </a:lnSpc>
            </a:pPr>
            <a:r>
              <a:rPr lang="en-US" sz="3600" b="1" i="1" dirty="0">
                <a:solidFill>
                  <a:srgbClr val="FFFFFF"/>
                </a:solidFill>
                <a:latin typeface="Lato Semibold" charset="0"/>
                <a:ea typeface="Lato Semibold" charset="0"/>
                <a:cs typeface="Lato Semibold" charset="0"/>
              </a:rPr>
              <a:t>Evaluation</a:t>
            </a:r>
            <a:endParaRPr lang="de-DE" sz="3600" b="1" i="1" dirty="0">
              <a:solidFill>
                <a:schemeClr val="bg1"/>
              </a:solidFill>
              <a:latin typeface="Lato Semibold" charset="0"/>
              <a:ea typeface="Lato Semibold" charset="0"/>
              <a:cs typeface="Lato Semibold" charset="0"/>
            </a:endParaRPr>
          </a:p>
        </p:txBody>
      </p:sp>
      <p:sp>
        <p:nvSpPr>
          <p:cNvPr id="18" name="Textplatzhalter 1">
            <a:extLst>
              <a:ext uri="{FF2B5EF4-FFF2-40B4-BE49-F238E27FC236}">
                <a16:creationId xmlns:a16="http://schemas.microsoft.com/office/drawing/2014/main" id="{7BAE5D64-0AF8-D14F-AF38-196991CCA0DC}"/>
              </a:ext>
            </a:extLst>
          </p:cNvPr>
          <p:cNvSpPr txBox="1">
            <a:spLocks/>
          </p:cNvSpPr>
          <p:nvPr/>
        </p:nvSpPr>
        <p:spPr>
          <a:xfrm>
            <a:off x="984250" y="4589463"/>
            <a:ext cx="10515600" cy="16525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>
                <a:solidFill>
                  <a:schemeClr val="bg1"/>
                </a:solidFill>
              </a:rPr>
              <a:t>Setup</a:t>
            </a:r>
          </a:p>
        </p:txBody>
      </p:sp>
    </p:spTree>
    <p:extLst>
      <p:ext uri="{BB962C8B-B14F-4D97-AF65-F5344CB8AC3E}">
        <p14:creationId xmlns:p14="http://schemas.microsoft.com/office/powerpoint/2010/main" val="2650656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950000" r="9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4CFE86BA-F661-434A-B82A-C89D50831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Aufgabenstellung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42C5FD4D-98CF-154F-8F5C-03683F696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1353800" cy="4486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Gegeben</a:t>
            </a:r>
            <a:r>
              <a:rPr lang="de-DE" dirty="0"/>
              <a:t>: 90min Broadcast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r>
              <a:rPr lang="de-DE" b="1" dirty="0"/>
              <a:t>Gesucht</a:t>
            </a:r>
            <a:r>
              <a:rPr lang="de-DE" dirty="0"/>
              <a:t>: Wann finden welche Spielaktionen statt?</a:t>
            </a:r>
          </a:p>
          <a:p>
            <a:pPr marL="0" indent="0">
              <a:buNone/>
            </a:pPr>
            <a:r>
              <a:rPr lang="de-DE" dirty="0"/>
              <a:t>-----[   TOR   ]---------------------------------[ KARTE ]------------------------[WECHSEL]-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F34CAF-731B-324E-A24D-208BE9B4A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2D2E-C7D0-F84F-A253-385ED0345169}" type="datetime1">
              <a:rPr lang="de-DE" smtClean="0"/>
              <a:t>13.06.20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563A1D-6E79-2349-BF04-B37A0CE96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0DFEE5-083C-044D-9200-A0FE4BCD2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2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965339C-7913-A64D-8B01-1F9B9976EC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5357" y="2179638"/>
            <a:ext cx="4079873" cy="896937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2FAC6B54-EB60-6D4A-8262-3343E43771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179638"/>
            <a:ext cx="4087158" cy="890587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DA357818-2982-AF40-90EC-A32FA8CCCC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46395" y="2179638"/>
            <a:ext cx="4079873" cy="896937"/>
          </a:xfrm>
          <a:prstGeom prst="rect">
            <a:avLst/>
          </a:prstGeom>
        </p:spPr>
      </p:pic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EC3744A1-00AC-9F4D-86FE-3633F00D0F05}"/>
              </a:ext>
            </a:extLst>
          </p:cNvPr>
          <p:cNvCxnSpPr>
            <a:cxnSpLocks/>
          </p:cNvCxnSpPr>
          <p:nvPr/>
        </p:nvCxnSpPr>
        <p:spPr>
          <a:xfrm>
            <a:off x="838200" y="5795321"/>
            <a:ext cx="1124670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EADE18B5-6A3D-C246-9D05-C6B2400A0C86}"/>
              </a:ext>
            </a:extLst>
          </p:cNvPr>
          <p:cNvCxnSpPr>
            <a:cxnSpLocks/>
          </p:cNvCxnSpPr>
          <p:nvPr/>
        </p:nvCxnSpPr>
        <p:spPr>
          <a:xfrm>
            <a:off x="1526486" y="5622324"/>
            <a:ext cx="0" cy="1729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F3ED5440-1082-7741-A799-6E6B5BA9D816}"/>
              </a:ext>
            </a:extLst>
          </p:cNvPr>
          <p:cNvCxnSpPr>
            <a:cxnSpLocks/>
          </p:cNvCxnSpPr>
          <p:nvPr/>
        </p:nvCxnSpPr>
        <p:spPr>
          <a:xfrm>
            <a:off x="6445913" y="5622324"/>
            <a:ext cx="0" cy="1729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17F38233-0BF8-364D-B1F2-55B9D9E4AD7B}"/>
              </a:ext>
            </a:extLst>
          </p:cNvPr>
          <p:cNvCxnSpPr>
            <a:cxnSpLocks/>
          </p:cNvCxnSpPr>
          <p:nvPr/>
        </p:nvCxnSpPr>
        <p:spPr>
          <a:xfrm>
            <a:off x="10394037" y="5622324"/>
            <a:ext cx="0" cy="1729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908833D8-4AD0-7B47-AF13-74EC261C4A91}"/>
              </a:ext>
            </a:extLst>
          </p:cNvPr>
          <p:cNvSpPr txBox="1"/>
          <p:nvPr/>
        </p:nvSpPr>
        <p:spPr>
          <a:xfrm>
            <a:off x="1413178" y="5258271"/>
            <a:ext cx="1013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 = 20:10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B60E3E59-7649-BC45-B5CF-77DEBFECA24F}"/>
              </a:ext>
            </a:extLst>
          </p:cNvPr>
          <p:cNvSpPr txBox="1"/>
          <p:nvPr/>
        </p:nvSpPr>
        <p:spPr>
          <a:xfrm>
            <a:off x="6321975" y="5252991"/>
            <a:ext cx="1013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 = 27:85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AA5F11BC-FA6E-7541-81AB-973E1CA49E32}"/>
              </a:ext>
            </a:extLst>
          </p:cNvPr>
          <p:cNvSpPr txBox="1"/>
          <p:nvPr/>
        </p:nvSpPr>
        <p:spPr>
          <a:xfrm>
            <a:off x="10281885" y="5252991"/>
            <a:ext cx="1013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 = 31:05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7B50E87A-906B-A042-8D67-2603141EFA5D}"/>
              </a:ext>
            </a:extLst>
          </p:cNvPr>
          <p:cNvSpPr txBox="1"/>
          <p:nvPr/>
        </p:nvSpPr>
        <p:spPr>
          <a:xfrm>
            <a:off x="752497" y="3076575"/>
            <a:ext cx="17652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Grafik: </a:t>
            </a:r>
            <a:r>
              <a:rPr lang="de-DE" sz="1000" dirty="0">
                <a:hlinkClick r:id="rId7"/>
              </a:rPr>
              <a:t>https://soccer-net.org/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02124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5000" r="9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7A0084-843A-D94D-B0E5-7D2DB2436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Auswahl des Modells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3BEFFC0-13D3-1D4D-B1E2-E63BA2200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4FC23-A826-5A4B-B7D9-A9943DD6F4F0}" type="datetime1">
              <a:rPr lang="de-DE" smtClean="0"/>
              <a:t>15.06.20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7C564F9-D544-D94E-B9B7-C5F68AA67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Simon </a:t>
            </a:r>
            <a:r>
              <a:rPr lang="de-DE" dirty="0" err="1"/>
              <a:t>Narendorf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ABC55F1-943B-1F4C-91AB-BCDF06A68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20</a:t>
            </a:fld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6A5176B3-D875-5C42-BFD8-20EB5FF8C6EC}"/>
              </a:ext>
            </a:extLst>
          </p:cNvPr>
          <p:cNvSpPr txBox="1"/>
          <p:nvPr/>
        </p:nvSpPr>
        <p:spPr>
          <a:xfrm>
            <a:off x="838200" y="1508895"/>
            <a:ext cx="11123428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Action Recognition Backbone</a:t>
            </a:r>
            <a:r>
              <a:rPr lang="de-DE" sz="2800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Modell: R2+1D, CSN oder </a:t>
            </a:r>
            <a:r>
              <a:rPr lang="de-DE" sz="2000" dirty="0" err="1"/>
              <a:t>SlowFast</a:t>
            </a:r>
            <a:endParaRPr lang="de-DE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Bildet kurze Bewegungen in 3-5 Sekunden 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dirty="0"/>
          </a:p>
          <a:p>
            <a:r>
              <a:rPr lang="de-DE" sz="2000" i="1" dirty="0"/>
              <a:t>Reicht das?</a:t>
            </a:r>
          </a:p>
          <a:p>
            <a:r>
              <a:rPr lang="de-DE" sz="2800" b="1" dirty="0"/>
              <a:t>Long-Term Feature Aggregation:</a:t>
            </a:r>
            <a:endParaRPr lang="de-DE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TSN: Nimm 5 Clips hintereinander (mit Überschneidung) </a:t>
            </a:r>
            <a:r>
              <a:rPr lang="de-DE" sz="2000" dirty="0">
                <a:sym typeface="Wingdings" pitchFamily="2" charset="2"/>
              </a:rPr>
              <a:t> Durchschnitt der Inferenzen</a:t>
            </a:r>
            <a:endParaRPr lang="de-DE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FASTER: RNN-Layer on top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dirty="0"/>
          </a:p>
          <a:p>
            <a:r>
              <a:rPr lang="de-DE" sz="2000" b="1" dirty="0"/>
              <a:t>Aktuell</a:t>
            </a:r>
            <a:r>
              <a:rPr lang="de-DE" sz="2000" dirty="0"/>
              <a:t>: </a:t>
            </a:r>
            <a:r>
              <a:rPr lang="de-DE" sz="2000" dirty="0" err="1"/>
              <a:t>Pretrained</a:t>
            </a:r>
            <a:r>
              <a:rPr lang="de-DE" sz="2000" dirty="0"/>
              <a:t> R2+1D mit 3fps Subsampling       </a:t>
            </a:r>
            <a:r>
              <a:rPr lang="de-DE" sz="2000" dirty="0">
                <a:sym typeface="Wingdings" pitchFamily="2" charset="2"/>
              </a:rPr>
              <a:t></a:t>
            </a:r>
            <a:r>
              <a:rPr lang="de-DE" sz="2000" dirty="0"/>
              <a:t> 51% Clip </a:t>
            </a:r>
            <a:r>
              <a:rPr lang="de-DE" sz="2000" dirty="0" err="1"/>
              <a:t>Accuracy</a:t>
            </a:r>
            <a:endParaRPr lang="de-DE" sz="2000" dirty="0"/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29710541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5000" r="9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ED472CCD-19E1-8047-927C-B5CF03AD9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D894CE63-D64A-2044-AD8A-2ADFEBB8E8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4"/>
            <a:ext cx="11112796" cy="4667251"/>
          </a:xfrm>
        </p:spPr>
        <p:txBody>
          <a:bodyPr>
            <a:normAutofit/>
          </a:bodyPr>
          <a:lstStyle/>
          <a:p>
            <a:r>
              <a:rPr lang="de-DE" dirty="0"/>
              <a:t>Input-Länge von 3D </a:t>
            </a:r>
            <a:r>
              <a:rPr lang="de-DE" dirty="0" err="1"/>
              <a:t>Conv</a:t>
            </a:r>
            <a:r>
              <a:rPr lang="de-DE" dirty="0"/>
              <a:t> begrenzt auf 16-64 Frames </a:t>
            </a:r>
            <a:r>
              <a:rPr lang="de-DE" dirty="0">
                <a:sym typeface="Wingdings" pitchFamily="2" charset="2"/>
              </a:rPr>
              <a:t></a:t>
            </a:r>
            <a:r>
              <a:rPr lang="de-DE" dirty="0"/>
              <a:t> </a:t>
            </a:r>
            <a:r>
              <a:rPr lang="de-DE" dirty="0" err="1"/>
              <a:t>Local</a:t>
            </a:r>
            <a:r>
              <a:rPr lang="de-DE" dirty="0"/>
              <a:t> Motion</a:t>
            </a:r>
          </a:p>
          <a:p>
            <a:pPr marL="0" indent="0">
              <a:buNone/>
            </a:pPr>
            <a:r>
              <a:rPr lang="de-DE" b="1" dirty="0">
                <a:sym typeface="Wingdings" pitchFamily="2" charset="2"/>
              </a:rPr>
              <a:t>Einfache Lösungen</a:t>
            </a:r>
          </a:p>
          <a:p>
            <a:r>
              <a:rPr lang="de-DE" dirty="0">
                <a:sym typeface="Wingdings" pitchFamily="2" charset="2"/>
              </a:rPr>
              <a:t>Subsampling: z.B. Frames mit 5fps </a:t>
            </a:r>
            <a:r>
              <a:rPr lang="de-DE" dirty="0" err="1">
                <a:sym typeface="Wingdings" pitchFamily="2" charset="2"/>
              </a:rPr>
              <a:t>samplen</a:t>
            </a:r>
            <a:endParaRPr lang="de-DE" dirty="0">
              <a:sym typeface="Wingdings" pitchFamily="2" charset="2"/>
            </a:endParaRPr>
          </a:p>
          <a:p>
            <a:r>
              <a:rPr lang="de-DE" dirty="0">
                <a:sym typeface="Wingdings" pitchFamily="2" charset="2"/>
              </a:rPr>
              <a:t>Durchschnitt konsekutiver Clips </a:t>
            </a:r>
          </a:p>
          <a:p>
            <a:r>
              <a:rPr lang="de-DE" dirty="0"/>
              <a:t>Zusätzliches Pooling Layer vor erstem </a:t>
            </a:r>
            <a:r>
              <a:rPr lang="de-DE" i="1" dirty="0" err="1"/>
              <a:t>fc</a:t>
            </a:r>
            <a:r>
              <a:rPr lang="de-DE" dirty="0"/>
              <a:t>-Layer</a:t>
            </a:r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	 Größe abhängig von Input </a:t>
            </a:r>
            <a:r>
              <a:rPr lang="de-DE" dirty="0" err="1">
                <a:sym typeface="Wingdings" pitchFamily="2" charset="2"/>
              </a:rPr>
              <a:t>size</a:t>
            </a:r>
            <a:endParaRPr lang="de-DE" baseline="30000" dirty="0"/>
          </a:p>
          <a:p>
            <a:pPr marL="0" indent="0">
              <a:buNone/>
            </a:pPr>
            <a:r>
              <a:rPr lang="de-DE" b="1" dirty="0" err="1">
                <a:sym typeface="Wingdings" pitchFamily="2" charset="2"/>
              </a:rPr>
              <a:t>Advanced</a:t>
            </a:r>
            <a:endParaRPr lang="de-DE" b="1" dirty="0">
              <a:sym typeface="Wingdings" pitchFamily="2" charset="2"/>
            </a:endParaRPr>
          </a:p>
          <a:p>
            <a:r>
              <a:rPr lang="de-DE" dirty="0" err="1">
                <a:sym typeface="Wingdings" pitchFamily="2" charset="2"/>
              </a:rPr>
              <a:t>Recurrent</a:t>
            </a:r>
            <a:r>
              <a:rPr lang="de-DE" dirty="0">
                <a:sym typeface="Wingdings" pitchFamily="2" charset="2"/>
              </a:rPr>
              <a:t> NNs mit 3D Features als Input</a:t>
            </a:r>
          </a:p>
          <a:p>
            <a:r>
              <a:rPr lang="de-DE" dirty="0">
                <a:sym typeface="Wingdings" pitchFamily="2" charset="2"/>
              </a:rPr>
              <a:t>…</a:t>
            </a:r>
          </a:p>
          <a:p>
            <a:pPr marL="0" indent="0">
              <a:buNone/>
            </a:pPr>
            <a:endParaRPr lang="de-DE" dirty="0">
              <a:sym typeface="Wingdings" pitchFamily="2" charset="2"/>
            </a:endParaRPr>
          </a:p>
          <a:p>
            <a:endParaRPr lang="de-DE" dirty="0">
              <a:sym typeface="Wingdings" pitchFamily="2" charset="2"/>
            </a:endParaRPr>
          </a:p>
          <a:p>
            <a:pPr marL="0" indent="0">
              <a:buNone/>
            </a:pPr>
            <a:endParaRPr lang="de-DE" dirty="0">
              <a:sym typeface="Wingdings" pitchFamily="2" charset="2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4860AD-46B0-B74D-8343-85849F2E5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2D2E-C7D0-F84F-A253-385ED0345169}" type="datetime1">
              <a:rPr lang="de-DE" smtClean="0"/>
              <a:t>13.06.20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C3A37FF-35A8-8146-A364-45BD3FD42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Simon </a:t>
            </a:r>
            <a:r>
              <a:rPr lang="de-DE" dirty="0" err="1"/>
              <a:t>Narendorf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206CC4B-EFF1-5F42-97E9-A54C3FAF4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68647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0000" r="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pPr algn="l">
              <a:lnSpc>
                <a:spcPct val="114000"/>
              </a:lnSpc>
            </a:pPr>
            <a:r>
              <a:rPr lang="de-DE" sz="3600" b="1" i="1" dirty="0">
                <a:solidFill>
                  <a:schemeClr val="bg1"/>
                </a:solidFill>
                <a:latin typeface="Lato Semibold" charset="0"/>
                <a:ea typeface="Lato Semibold" charset="0"/>
                <a:cs typeface="Lato Semibold" charset="0"/>
              </a:rPr>
              <a:t>Einsatz</a:t>
            </a:r>
          </a:p>
        </p:txBody>
      </p:sp>
      <p:sp>
        <p:nvSpPr>
          <p:cNvPr id="2" name="Textplatzhalter 1">
            <a:extLst>
              <a:ext uri="{FF2B5EF4-FFF2-40B4-BE49-F238E27FC236}">
                <a16:creationId xmlns:a16="http://schemas.microsoft.com/office/drawing/2014/main" id="{61B92B92-10E6-2840-8229-D133794BED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i="1" dirty="0">
                <a:solidFill>
                  <a:schemeClr val="bg1"/>
                </a:solidFill>
              </a:rPr>
              <a:t>UI 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18264B-59E2-1D4C-94CA-D3BB2F60A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28E6F-CDCA-744D-A182-F61223681B06}" type="datetime1">
              <a:rPr lang="de-DE" smtClean="0"/>
              <a:t>13.06.20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92ADED0-CDF3-0B43-B7D7-F5472C43C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54E949F-C451-D948-A7AF-19266304C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22</a:t>
            </a:fld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F32FE1D-F9D1-6F4C-A9E9-0C64D43213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3079" y="897334"/>
            <a:ext cx="6374205" cy="5063331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000E9530-19F5-2F40-AACA-B3C15C7243F3}"/>
              </a:ext>
            </a:extLst>
          </p:cNvPr>
          <p:cNvSpPr txBox="1">
            <a:spLocks/>
          </p:cNvSpPr>
          <p:nvPr/>
        </p:nvSpPr>
        <p:spPr>
          <a:xfrm>
            <a:off x="9122735" y="768350"/>
            <a:ext cx="2743200" cy="558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b="1" dirty="0">
                <a:solidFill>
                  <a:schemeClr val="tx1"/>
                </a:solidFill>
              </a:rPr>
              <a:t>Frontend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/>
                </a:solidFill>
              </a:rPr>
              <a:t>Aktionen pro Spiel anschauen und manuell überprüfen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/>
                </a:solidFill>
              </a:rPr>
              <a:t>Videos austauschen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/>
                </a:solidFill>
              </a:rPr>
              <a:t>CSV Export</a:t>
            </a:r>
          </a:p>
          <a:p>
            <a:r>
              <a:rPr lang="de-DE" b="1" dirty="0" err="1">
                <a:solidFill>
                  <a:schemeClr val="tx1"/>
                </a:solidFill>
              </a:rPr>
              <a:t>Todo</a:t>
            </a:r>
            <a:endParaRPr lang="de-DE" b="1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/>
                </a:solidFill>
              </a:rPr>
              <a:t>Action Recognition auf unbekannten Videos visualisieren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>
              <a:solidFill>
                <a:schemeClr val="tx1"/>
              </a:solidFill>
            </a:endParaRPr>
          </a:p>
          <a:p>
            <a:endParaRPr lang="de-DE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>
              <a:solidFill>
                <a:schemeClr val="tx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54016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11BAF5E-07F7-644B-AAF5-9709006CD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4788" y="768350"/>
            <a:ext cx="5097462" cy="5845101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/>
              <a:t>Direkter Vergleich </a:t>
            </a:r>
            <a:r>
              <a:rPr lang="de-DE" dirty="0" err="1"/>
              <a:t>SoccerNet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10% verbessert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>
                <a:sym typeface="Wingdings" pitchFamily="2" charset="2"/>
              </a:rPr>
              <a:t>Datenset</a:t>
            </a:r>
            <a:r>
              <a:rPr lang="de-DE" dirty="0">
                <a:sym typeface="Wingdings" pitchFamily="2" charset="2"/>
              </a:rPr>
              <a:t> erweitern auf 11 Klassen (wie </a:t>
            </a:r>
            <a:r>
              <a:rPr lang="de-DE" dirty="0" err="1">
                <a:sym typeface="Wingdings" pitchFamily="2" charset="2"/>
              </a:rPr>
              <a:t>SoccerDB</a:t>
            </a:r>
            <a:r>
              <a:rPr lang="de-DE" dirty="0">
                <a:sym typeface="Wingdings" pitchFamily="2" charset="2"/>
              </a:rPr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de-DE" dirty="0">
                <a:sym typeface="Wingdings" pitchFamily="2" charset="2"/>
              </a:rPr>
              <a:t>Schlechte Samples (Wiederholungen) löschen</a:t>
            </a:r>
          </a:p>
          <a:p>
            <a:pPr marL="971550" lvl="1" indent="-514350">
              <a:buFont typeface="+mj-lt"/>
              <a:buAutoNum type="arabicPeriod"/>
            </a:pPr>
            <a:r>
              <a:rPr lang="de-DE" dirty="0">
                <a:sym typeface="Wingdings" pitchFamily="2" charset="2"/>
              </a:rPr>
              <a:t>Neue Daten von </a:t>
            </a:r>
            <a:r>
              <a:rPr lang="de-DE" dirty="0" err="1">
                <a:sym typeface="Wingdings" pitchFamily="2" charset="2"/>
              </a:rPr>
              <a:t>Statsbomb</a:t>
            </a:r>
            <a:endParaRPr lang="de-DE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ym typeface="Wingdings" pitchFamily="2" charset="2"/>
              </a:rPr>
              <a:t>Verbessern durch neue Architekturen </a:t>
            </a:r>
          </a:p>
          <a:p>
            <a:pPr marL="971550" lvl="1" indent="-514350">
              <a:buFont typeface="+mj-lt"/>
              <a:buAutoNum type="arabicPeriod"/>
            </a:pPr>
            <a:r>
              <a:rPr lang="de-DE" dirty="0" err="1">
                <a:sym typeface="Wingdings" pitchFamily="2" charset="2"/>
              </a:rPr>
              <a:t>ip</a:t>
            </a:r>
            <a:r>
              <a:rPr lang="de-DE" dirty="0">
                <a:sym typeface="Wingdings" pitchFamily="2" charset="2"/>
              </a:rPr>
              <a:t>-CSN</a:t>
            </a:r>
          </a:p>
          <a:p>
            <a:pPr marL="971550" lvl="1" indent="-514350">
              <a:buFont typeface="+mj-lt"/>
              <a:buAutoNum type="arabicPeriod"/>
            </a:pPr>
            <a:r>
              <a:rPr lang="de-DE" dirty="0" err="1">
                <a:sym typeface="Wingdings" pitchFamily="2" charset="2"/>
              </a:rPr>
              <a:t>SlowFast</a:t>
            </a:r>
            <a:endParaRPr lang="de-DE" dirty="0">
              <a:sym typeface="Wingdings" pitchFamily="2" charset="2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de-DE" dirty="0">
                <a:sym typeface="Wingdings" pitchFamily="2" charset="2"/>
              </a:rPr>
              <a:t>FASTER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Action </a:t>
            </a:r>
            <a:r>
              <a:rPr lang="de-DE" dirty="0" err="1"/>
              <a:t>Localisation</a:t>
            </a:r>
            <a:r>
              <a:rPr lang="de-DE" dirty="0"/>
              <a:t> auf ganzen Videos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6D7C112-E3E2-EE41-AFBB-3AA2BBCD5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BABAB-CCCB-E747-8F52-3F6DD07EEC0B}" type="datetime1">
              <a:rPr lang="de-DE" smtClean="0"/>
              <a:t>13.06.20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B95BF73-78DA-F948-B57E-7DA8B86AC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Simon </a:t>
            </a:r>
            <a:r>
              <a:rPr lang="de-DE" dirty="0" err="1"/>
              <a:t>Narendorf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9810BB3-17C1-E045-A235-B2CEFE814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23</a:t>
            </a:fld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12D51414-5DED-764C-BAA9-A9B0D7147549}"/>
              </a:ext>
            </a:extLst>
          </p:cNvPr>
          <p:cNvSpPr txBox="1">
            <a:spLocks/>
          </p:cNvSpPr>
          <p:nvPr/>
        </p:nvSpPr>
        <p:spPr>
          <a:xfrm>
            <a:off x="984250" y="1709738"/>
            <a:ext cx="10363200" cy="28527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4000"/>
              </a:lnSpc>
            </a:pPr>
            <a:endParaRPr lang="de-DE" sz="3400" b="1" i="1" dirty="0">
              <a:solidFill>
                <a:schemeClr val="bg1"/>
              </a:solidFill>
              <a:latin typeface="Lato Semibold" charset="0"/>
              <a:ea typeface="Lato Semibold" charset="0"/>
              <a:cs typeface="Lato Semibold" charset="0"/>
            </a:endParaRPr>
          </a:p>
        </p:txBody>
      </p:sp>
      <p:sp>
        <p:nvSpPr>
          <p:cNvPr id="13" name="Textplatzhalter 1">
            <a:extLst>
              <a:ext uri="{FF2B5EF4-FFF2-40B4-BE49-F238E27FC236}">
                <a16:creationId xmlns:a16="http://schemas.microsoft.com/office/drawing/2014/main" id="{D35A19D0-2476-3C40-82FF-43293ADB90CD}"/>
              </a:ext>
            </a:extLst>
          </p:cNvPr>
          <p:cNvSpPr txBox="1">
            <a:spLocks/>
          </p:cNvSpPr>
          <p:nvPr/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449BC2EB-1DB9-AA4D-8F4B-AAF777614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250" y="1862138"/>
            <a:ext cx="5052053" cy="2852737"/>
          </a:xfrm>
        </p:spPr>
        <p:txBody>
          <a:bodyPr anchor="b">
            <a:normAutofit/>
          </a:bodyPr>
          <a:lstStyle/>
          <a:p>
            <a:pPr>
              <a:lnSpc>
                <a:spcPct val="114000"/>
              </a:lnSpc>
            </a:pPr>
            <a:r>
              <a:rPr lang="en-US" sz="3600" b="1" i="1" dirty="0" err="1">
                <a:solidFill>
                  <a:srgbClr val="FFFFFF"/>
                </a:solidFill>
                <a:latin typeface="Lato Semibold" charset="0"/>
                <a:ea typeface="Lato Semibold" charset="0"/>
                <a:cs typeface="Lato Semibold" charset="0"/>
              </a:rPr>
              <a:t>Experimente</a:t>
            </a:r>
            <a:endParaRPr lang="de-DE" sz="3600" b="1" i="1" dirty="0">
              <a:solidFill>
                <a:schemeClr val="bg1"/>
              </a:solidFill>
              <a:latin typeface="Lato Semibold" charset="0"/>
              <a:ea typeface="Lato Semibold" charset="0"/>
              <a:cs typeface="Lato Semibold" charset="0"/>
            </a:endParaRPr>
          </a:p>
        </p:txBody>
      </p:sp>
      <p:sp>
        <p:nvSpPr>
          <p:cNvPr id="18" name="Textplatzhalter 1">
            <a:extLst>
              <a:ext uri="{FF2B5EF4-FFF2-40B4-BE49-F238E27FC236}">
                <a16:creationId xmlns:a16="http://schemas.microsoft.com/office/drawing/2014/main" id="{7BAE5D64-0AF8-D14F-AF38-196991CCA0DC}"/>
              </a:ext>
            </a:extLst>
          </p:cNvPr>
          <p:cNvSpPr txBox="1">
            <a:spLocks/>
          </p:cNvSpPr>
          <p:nvPr/>
        </p:nvSpPr>
        <p:spPr>
          <a:xfrm>
            <a:off x="984250" y="4589463"/>
            <a:ext cx="10515600" cy="16525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>
                <a:solidFill>
                  <a:schemeClr val="bg1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17302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11BAF5E-07F7-644B-AAF5-9709006CD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4788" y="768350"/>
            <a:ext cx="5097462" cy="5845101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/>
              <a:t>Hohe Verwechselung bei Substitution (einzige Klasse mit Nahaufnahmen)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Aggregation mit Pooling besser als </a:t>
            </a:r>
            <a:r>
              <a:rPr lang="de-DE"/>
              <a:t>reines Subsampling</a:t>
            </a:r>
          </a:p>
          <a:p>
            <a:pPr marL="514350" indent="-514350">
              <a:buFont typeface="+mj-lt"/>
              <a:buAutoNum type="arabicPeriod"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6D7C112-E3E2-EE41-AFBB-3AA2BBCD5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BABAB-CCCB-E747-8F52-3F6DD07EEC0B}" type="datetime1">
              <a:rPr lang="de-DE" smtClean="0"/>
              <a:t>13.06.20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B95BF73-78DA-F948-B57E-7DA8B86AC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Simon </a:t>
            </a:r>
            <a:r>
              <a:rPr lang="de-DE" dirty="0" err="1"/>
              <a:t>Narendorf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9810BB3-17C1-E045-A235-B2CEFE814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24</a:t>
            </a:fld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12D51414-5DED-764C-BAA9-A9B0D7147549}"/>
              </a:ext>
            </a:extLst>
          </p:cNvPr>
          <p:cNvSpPr txBox="1">
            <a:spLocks/>
          </p:cNvSpPr>
          <p:nvPr/>
        </p:nvSpPr>
        <p:spPr>
          <a:xfrm>
            <a:off x="984250" y="1709738"/>
            <a:ext cx="10363200" cy="28527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4000"/>
              </a:lnSpc>
            </a:pPr>
            <a:endParaRPr lang="de-DE" sz="3400" b="1" i="1" dirty="0">
              <a:solidFill>
                <a:schemeClr val="bg1"/>
              </a:solidFill>
              <a:latin typeface="Lato Semibold" charset="0"/>
              <a:ea typeface="Lato Semibold" charset="0"/>
              <a:cs typeface="Lato Semibold" charset="0"/>
            </a:endParaRPr>
          </a:p>
        </p:txBody>
      </p:sp>
      <p:sp>
        <p:nvSpPr>
          <p:cNvPr id="13" name="Textplatzhalter 1">
            <a:extLst>
              <a:ext uri="{FF2B5EF4-FFF2-40B4-BE49-F238E27FC236}">
                <a16:creationId xmlns:a16="http://schemas.microsoft.com/office/drawing/2014/main" id="{D35A19D0-2476-3C40-82FF-43293ADB90CD}"/>
              </a:ext>
            </a:extLst>
          </p:cNvPr>
          <p:cNvSpPr txBox="1">
            <a:spLocks/>
          </p:cNvSpPr>
          <p:nvPr/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449BC2EB-1DB9-AA4D-8F4B-AAF777614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250" y="1862138"/>
            <a:ext cx="5052053" cy="2852737"/>
          </a:xfrm>
        </p:spPr>
        <p:txBody>
          <a:bodyPr anchor="b">
            <a:normAutofit/>
          </a:bodyPr>
          <a:lstStyle/>
          <a:p>
            <a:pPr>
              <a:lnSpc>
                <a:spcPct val="114000"/>
              </a:lnSpc>
            </a:pPr>
            <a:r>
              <a:rPr lang="en-US" sz="3600" b="1" i="1" dirty="0" err="1">
                <a:solidFill>
                  <a:srgbClr val="FFFFFF"/>
                </a:solidFill>
                <a:latin typeface="Lato Semibold" charset="0"/>
                <a:ea typeface="Lato Semibold" charset="0"/>
                <a:cs typeface="Lato Semibold" charset="0"/>
              </a:rPr>
              <a:t>Experimente</a:t>
            </a:r>
            <a:endParaRPr lang="de-DE" sz="3600" b="1" i="1" dirty="0">
              <a:solidFill>
                <a:schemeClr val="bg1"/>
              </a:solidFill>
              <a:latin typeface="Lato Semibold" charset="0"/>
              <a:ea typeface="Lato Semibold" charset="0"/>
              <a:cs typeface="Lato Semibold" charset="0"/>
            </a:endParaRPr>
          </a:p>
        </p:txBody>
      </p:sp>
      <p:sp>
        <p:nvSpPr>
          <p:cNvPr id="18" name="Textplatzhalter 1">
            <a:extLst>
              <a:ext uri="{FF2B5EF4-FFF2-40B4-BE49-F238E27FC236}">
                <a16:creationId xmlns:a16="http://schemas.microsoft.com/office/drawing/2014/main" id="{7BAE5D64-0AF8-D14F-AF38-196991CCA0DC}"/>
              </a:ext>
            </a:extLst>
          </p:cNvPr>
          <p:cNvSpPr txBox="1">
            <a:spLocks/>
          </p:cNvSpPr>
          <p:nvPr/>
        </p:nvSpPr>
        <p:spPr>
          <a:xfrm>
            <a:off x="984250" y="4589463"/>
            <a:ext cx="10515600" cy="16525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 err="1">
                <a:solidFill>
                  <a:schemeClr val="bg1"/>
                </a:solidFill>
              </a:rPr>
              <a:t>Ergebnisse</a:t>
            </a:r>
            <a:endParaRPr lang="en-US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5535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D7EDFA1-7A2B-0A4F-A915-8A2F8E130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07" y="640081"/>
            <a:ext cx="3377183" cy="3681976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A470AF-9D89-E449-9BF7-19DAD4A045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1307" y="4460487"/>
            <a:ext cx="3377184" cy="1757433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endParaRPr lang="en-US" sz="2200">
              <a:solidFill>
                <a:schemeClr val="bg1"/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544B85-4F3B-DC40-BBE8-540CA82E85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78466" y="6356350"/>
            <a:ext cx="2246648" cy="365125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FBBC2D2E-C7D0-F84F-A253-385ED0345169}" type="datetime1">
              <a:rPr lang="en-US">
                <a:solidFill>
                  <a:schemeClr val="bg1">
                    <a:alpha val="80000"/>
                  </a:scheme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6/14/20</a:t>
            </a:fld>
            <a:endParaRPr lang="en-US">
              <a:solidFill>
                <a:schemeClr val="bg1">
                  <a:alpha val="80000"/>
                </a:schemeClr>
              </a:solidFill>
              <a:latin typeface="Calibri" panose="020F0502020204030204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09B9825-331D-3240-8A20-09F005D837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23" b="924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75F4180-C6AE-1444-AB09-9B1AAD7CA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3984" y="6356350"/>
            <a:ext cx="5738693" cy="365125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Simon Narendorf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F20B2FD-543A-7149-88F8-9B175F877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26476" y="6356350"/>
            <a:ext cx="625443" cy="365125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2C566C4-D036-F842-8604-9B51CF09CA93}" type="slidenum">
              <a:rPr lang="en-US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25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461905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02A829-CE3D-D445-9452-E10CAB2A9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Underfitting</a:t>
            </a:r>
            <a:r>
              <a:rPr lang="de-DE" dirty="0"/>
              <a:t> wegen Auflösung?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1647D54-1038-E541-B6B0-5CA5165DEC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695B8FF-5EF6-BA42-8B27-D4725C76F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2D2E-C7D0-F84F-A253-385ED0345169}" type="datetime1">
              <a:rPr lang="de-DE" smtClean="0"/>
              <a:t>14.06.20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E62ED4C-63FA-714A-8B81-1B74682FC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B0F2EBF-55E4-A447-A5F8-AB4BF166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26</a:t>
            </a:fld>
            <a:endParaRPr lang="de-DE"/>
          </a:p>
        </p:txBody>
      </p:sp>
      <p:pic>
        <p:nvPicPr>
          <p:cNvPr id="7" name="test_badBehavior_nan" descr="test_badBehavior_nan">
            <a:hlinkClick r:id="" action="ppaction://media"/>
            <a:extLst>
              <a:ext uri="{FF2B5EF4-FFF2-40B4-BE49-F238E27FC236}">
                <a16:creationId xmlns:a16="http://schemas.microsoft.com/office/drawing/2014/main" id="{A85C7C0E-FD73-6143-8A13-DE6EFAD24E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75" y="1588"/>
            <a:ext cx="5486400" cy="3657600"/>
          </a:xfrm>
          <a:prstGeom prst="rect">
            <a:avLst/>
          </a:prstGeom>
        </p:spPr>
      </p:pic>
      <p:pic>
        <p:nvPicPr>
          <p:cNvPr id="8" name="valid_badBehavior_nan" descr="valid_badBehavior_nan">
            <a:hlinkClick r:id="" action="ppaction://media"/>
            <a:extLst>
              <a:ext uri="{FF2B5EF4-FFF2-40B4-BE49-F238E27FC236}">
                <a16:creationId xmlns:a16="http://schemas.microsoft.com/office/drawing/2014/main" id="{0C017197-FFB3-ED45-9FD3-2ED2702F669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977838" y="1588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9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2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BDEEC0-6B8C-FA4C-AD26-8DD7ED458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Todo</a:t>
            </a:r>
            <a:r>
              <a:rPr lang="de-DE" dirty="0"/>
              <a:t> Evaluation</a:t>
            </a:r>
            <a:br>
              <a:rPr lang="de-DE" dirty="0"/>
            </a:b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285F9B-0949-1541-A0E0-58056D400D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Fehler in Daten finden (sicher falsch und unsicher)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A0F6ED7-AB85-A844-A210-241F5670C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2D2E-C7D0-F84F-A253-385ED0345169}" type="datetime1">
              <a:rPr lang="de-DE" smtClean="0"/>
              <a:t>15.06.20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105C9E-D019-4448-9FC9-B84D620F1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13E577-9E8D-BC46-9BEC-07B8C5E17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5470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4CFE86BA-F661-434A-B82A-C89D50831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Aufgabenstellung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F34CAF-731B-324E-A24D-208BE9B4A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2D2E-C7D0-F84F-A253-385ED0345169}" type="datetime1">
              <a:rPr lang="de-DE" smtClean="0"/>
              <a:t>15.06.20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563A1D-6E79-2349-BF04-B37A0CE96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0DFEE5-083C-044D-9200-A0FE4BCD2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3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965339C-7913-A64D-8B01-1F9B9976E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5357" y="1626741"/>
            <a:ext cx="4079873" cy="896937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2FAC6B54-EB60-6D4A-8262-3343E43771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626741"/>
            <a:ext cx="4087158" cy="890587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DA357818-2982-AF40-90EC-A32FA8CCCCC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7360"/>
          <a:stretch/>
        </p:blipFill>
        <p:spPr>
          <a:xfrm>
            <a:off x="8246396" y="1626741"/>
            <a:ext cx="2147642" cy="896937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7B50E87A-906B-A042-8D67-2603141EFA5D}"/>
              </a:ext>
            </a:extLst>
          </p:cNvPr>
          <p:cNvSpPr txBox="1"/>
          <p:nvPr/>
        </p:nvSpPr>
        <p:spPr>
          <a:xfrm>
            <a:off x="793898" y="2539694"/>
            <a:ext cx="17652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Grafik: </a:t>
            </a:r>
            <a:r>
              <a:rPr lang="de-DE" sz="1000" dirty="0">
                <a:hlinkClick r:id="rId6"/>
              </a:rPr>
              <a:t>https://soccer-net.org/</a:t>
            </a:r>
            <a:endParaRPr lang="de-DE" sz="1000" dirty="0"/>
          </a:p>
        </p:txBody>
      </p:sp>
      <p:sp>
        <p:nvSpPr>
          <p:cNvPr id="12" name="Eckige Klammer links/rechts 11">
            <a:extLst>
              <a:ext uri="{FF2B5EF4-FFF2-40B4-BE49-F238E27FC236}">
                <a16:creationId xmlns:a16="http://schemas.microsoft.com/office/drawing/2014/main" id="{7540118D-E77F-7244-A2C3-CBD2424D3FEE}"/>
              </a:ext>
            </a:extLst>
          </p:cNvPr>
          <p:cNvSpPr/>
          <p:nvPr/>
        </p:nvSpPr>
        <p:spPr>
          <a:xfrm>
            <a:off x="838200" y="3429000"/>
            <a:ext cx="2522838" cy="735227"/>
          </a:xfrm>
          <a:prstGeom prst="bracketPair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501F15F7-FAA8-CD4A-BA10-F6DA4C2B2464}"/>
              </a:ext>
            </a:extLst>
          </p:cNvPr>
          <p:cNvSpPr txBox="1"/>
          <p:nvPr/>
        </p:nvSpPr>
        <p:spPr>
          <a:xfrm>
            <a:off x="10681491" y="1897784"/>
            <a:ext cx="777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VIDEO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CFC3CFD0-45BA-7B4E-ABE8-D43DC13F3081}"/>
              </a:ext>
            </a:extLst>
          </p:cNvPr>
          <p:cNvSpPr txBox="1"/>
          <p:nvPr/>
        </p:nvSpPr>
        <p:spPr>
          <a:xfrm>
            <a:off x="10883776" y="3621770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CLIP</a:t>
            </a:r>
          </a:p>
        </p:txBody>
      </p:sp>
      <p:sp>
        <p:nvSpPr>
          <p:cNvPr id="28" name="Eckige Klammer links/rechts 27">
            <a:extLst>
              <a:ext uri="{FF2B5EF4-FFF2-40B4-BE49-F238E27FC236}">
                <a16:creationId xmlns:a16="http://schemas.microsoft.com/office/drawing/2014/main" id="{BD449630-3FDA-A848-ACC8-1506318FF5D8}"/>
              </a:ext>
            </a:extLst>
          </p:cNvPr>
          <p:cNvSpPr/>
          <p:nvPr/>
        </p:nvSpPr>
        <p:spPr>
          <a:xfrm>
            <a:off x="5708354" y="3424880"/>
            <a:ext cx="2522838" cy="735227"/>
          </a:xfrm>
          <a:prstGeom prst="bracketPair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Eckige Klammer links/rechts 28">
            <a:extLst>
              <a:ext uri="{FF2B5EF4-FFF2-40B4-BE49-F238E27FC236}">
                <a16:creationId xmlns:a16="http://schemas.microsoft.com/office/drawing/2014/main" id="{0ABA46A1-944E-7743-8C85-CE7720C85A43}"/>
              </a:ext>
            </a:extLst>
          </p:cNvPr>
          <p:cNvSpPr/>
          <p:nvPr/>
        </p:nvSpPr>
        <p:spPr>
          <a:xfrm>
            <a:off x="3451654" y="3424881"/>
            <a:ext cx="2174322" cy="735227"/>
          </a:xfrm>
          <a:prstGeom prst="bracketPair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Eckige Klammer links/rechts 29">
            <a:extLst>
              <a:ext uri="{FF2B5EF4-FFF2-40B4-BE49-F238E27FC236}">
                <a16:creationId xmlns:a16="http://schemas.microsoft.com/office/drawing/2014/main" id="{847606E0-6891-7947-B929-437FDD6EAB59}"/>
              </a:ext>
            </a:extLst>
          </p:cNvPr>
          <p:cNvSpPr/>
          <p:nvPr/>
        </p:nvSpPr>
        <p:spPr>
          <a:xfrm>
            <a:off x="8313570" y="3433117"/>
            <a:ext cx="2080467" cy="735227"/>
          </a:xfrm>
          <a:prstGeom prst="bracketPair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837A1F2A-18AA-3747-88D5-A0A0AC90E2F8}"/>
              </a:ext>
            </a:extLst>
          </p:cNvPr>
          <p:cNvSpPr txBox="1"/>
          <p:nvPr/>
        </p:nvSpPr>
        <p:spPr>
          <a:xfrm>
            <a:off x="10614229" y="5262151"/>
            <a:ext cx="911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ACTION</a:t>
            </a:r>
          </a:p>
        </p:txBody>
      </p:sp>
      <p:sp>
        <p:nvSpPr>
          <p:cNvPr id="23" name="Pfeil nach unten 22">
            <a:extLst>
              <a:ext uri="{FF2B5EF4-FFF2-40B4-BE49-F238E27FC236}">
                <a16:creationId xmlns:a16="http://schemas.microsoft.com/office/drawing/2014/main" id="{559E4236-D22A-F94E-AD4B-D773AD96383B}"/>
              </a:ext>
            </a:extLst>
          </p:cNvPr>
          <p:cNvSpPr/>
          <p:nvPr/>
        </p:nvSpPr>
        <p:spPr>
          <a:xfrm>
            <a:off x="5433237" y="2732567"/>
            <a:ext cx="435935" cy="46711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32D77ED3-E9C8-F14B-8256-E6946B47DE51}"/>
              </a:ext>
            </a:extLst>
          </p:cNvPr>
          <p:cNvSpPr txBox="1"/>
          <p:nvPr/>
        </p:nvSpPr>
        <p:spPr>
          <a:xfrm>
            <a:off x="5902625" y="2732567"/>
            <a:ext cx="2086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Video Segmentation</a:t>
            </a:r>
          </a:p>
        </p:txBody>
      </p:sp>
      <p:sp>
        <p:nvSpPr>
          <p:cNvPr id="32" name="Pfeil nach unten 31">
            <a:extLst>
              <a:ext uri="{FF2B5EF4-FFF2-40B4-BE49-F238E27FC236}">
                <a16:creationId xmlns:a16="http://schemas.microsoft.com/office/drawing/2014/main" id="{90E17604-64B5-F244-982B-F3C5CE9A3361}"/>
              </a:ext>
            </a:extLst>
          </p:cNvPr>
          <p:cNvSpPr/>
          <p:nvPr/>
        </p:nvSpPr>
        <p:spPr>
          <a:xfrm>
            <a:off x="5433237" y="4385302"/>
            <a:ext cx="435935" cy="46711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3" name="Grafik 32">
            <a:extLst>
              <a:ext uri="{FF2B5EF4-FFF2-40B4-BE49-F238E27FC236}">
                <a16:creationId xmlns:a16="http://schemas.microsoft.com/office/drawing/2014/main" id="{F14CB0AA-ECC6-3744-A93E-2D4C512D1D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7075"/>
          <a:stretch/>
        </p:blipFill>
        <p:spPr>
          <a:xfrm>
            <a:off x="1235762" y="3480074"/>
            <a:ext cx="1726153" cy="597740"/>
          </a:xfrm>
          <a:prstGeom prst="rect">
            <a:avLst/>
          </a:prstGeom>
        </p:spPr>
      </p:pic>
      <p:sp>
        <p:nvSpPr>
          <p:cNvPr id="34" name="Eckige Klammer links/rechts 33">
            <a:extLst>
              <a:ext uri="{FF2B5EF4-FFF2-40B4-BE49-F238E27FC236}">
                <a16:creationId xmlns:a16="http://schemas.microsoft.com/office/drawing/2014/main" id="{DE87C244-1959-C441-84D5-0FAA57E8E1F1}"/>
              </a:ext>
            </a:extLst>
          </p:cNvPr>
          <p:cNvSpPr/>
          <p:nvPr/>
        </p:nvSpPr>
        <p:spPr>
          <a:xfrm>
            <a:off x="838200" y="5083948"/>
            <a:ext cx="2522838" cy="735227"/>
          </a:xfrm>
          <a:prstGeom prst="bracketPair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Eckige Klammer links/rechts 34">
            <a:extLst>
              <a:ext uri="{FF2B5EF4-FFF2-40B4-BE49-F238E27FC236}">
                <a16:creationId xmlns:a16="http://schemas.microsoft.com/office/drawing/2014/main" id="{EC8AC89D-F2F9-FC4F-8044-489A0F384944}"/>
              </a:ext>
            </a:extLst>
          </p:cNvPr>
          <p:cNvSpPr/>
          <p:nvPr/>
        </p:nvSpPr>
        <p:spPr>
          <a:xfrm>
            <a:off x="3451654" y="5083948"/>
            <a:ext cx="2174322" cy="735227"/>
          </a:xfrm>
          <a:prstGeom prst="bracketPair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Eckige Klammer links/rechts 35">
            <a:extLst>
              <a:ext uri="{FF2B5EF4-FFF2-40B4-BE49-F238E27FC236}">
                <a16:creationId xmlns:a16="http://schemas.microsoft.com/office/drawing/2014/main" id="{F2362575-578C-8A47-BF3A-C12D4A052A4A}"/>
              </a:ext>
            </a:extLst>
          </p:cNvPr>
          <p:cNvSpPr/>
          <p:nvPr/>
        </p:nvSpPr>
        <p:spPr>
          <a:xfrm>
            <a:off x="8313570" y="5083948"/>
            <a:ext cx="2135854" cy="735227"/>
          </a:xfrm>
          <a:prstGeom prst="bracketPair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Eckige Klammer links/rechts 36">
            <a:extLst>
              <a:ext uri="{FF2B5EF4-FFF2-40B4-BE49-F238E27FC236}">
                <a16:creationId xmlns:a16="http://schemas.microsoft.com/office/drawing/2014/main" id="{19DBC93D-81C3-804D-B1BC-14F9E7CD00FA}"/>
              </a:ext>
            </a:extLst>
          </p:cNvPr>
          <p:cNvSpPr/>
          <p:nvPr/>
        </p:nvSpPr>
        <p:spPr>
          <a:xfrm>
            <a:off x="5722036" y="5083948"/>
            <a:ext cx="2522837" cy="735227"/>
          </a:xfrm>
          <a:prstGeom prst="bracketPair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188A23F8-E367-6042-938B-65126D3461DB}"/>
              </a:ext>
            </a:extLst>
          </p:cNvPr>
          <p:cNvSpPr txBox="1"/>
          <p:nvPr/>
        </p:nvSpPr>
        <p:spPr>
          <a:xfrm>
            <a:off x="1859670" y="5266895"/>
            <a:ext cx="478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Tor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1CEED4AA-9D5F-344A-A46C-0796522CF144}"/>
              </a:ext>
            </a:extLst>
          </p:cNvPr>
          <p:cNvSpPr txBox="1"/>
          <p:nvPr/>
        </p:nvSpPr>
        <p:spPr>
          <a:xfrm>
            <a:off x="3877288" y="5266895"/>
            <a:ext cx="1323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/>
              <a:t>Hintergrund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5EA1A0C8-C254-864E-993D-CF90104EB753}"/>
              </a:ext>
            </a:extLst>
          </p:cNvPr>
          <p:cNvSpPr txBox="1"/>
          <p:nvPr/>
        </p:nvSpPr>
        <p:spPr>
          <a:xfrm>
            <a:off x="6624462" y="5266895"/>
            <a:ext cx="681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Karte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B6B12CA6-F2FF-434E-A4DD-747F0E1A6828}"/>
              </a:ext>
            </a:extLst>
          </p:cNvPr>
          <p:cNvSpPr txBox="1"/>
          <p:nvPr/>
        </p:nvSpPr>
        <p:spPr>
          <a:xfrm>
            <a:off x="8719970" y="5262151"/>
            <a:ext cx="1323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/>
              <a:t>Hintergrund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3FA825D2-6C22-1E47-9775-42A60259EEA7}"/>
              </a:ext>
            </a:extLst>
          </p:cNvPr>
          <p:cNvSpPr txBox="1"/>
          <p:nvPr/>
        </p:nvSpPr>
        <p:spPr>
          <a:xfrm>
            <a:off x="5902625" y="4389364"/>
            <a:ext cx="1953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Action Recognition</a:t>
            </a:r>
          </a:p>
        </p:txBody>
      </p:sp>
    </p:spTree>
    <p:extLst>
      <p:ext uri="{BB962C8B-B14F-4D97-AF65-F5344CB8AC3E}">
        <p14:creationId xmlns:p14="http://schemas.microsoft.com/office/powerpoint/2010/main" val="37587728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5000" r="9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4CFE86BA-F661-434A-B82A-C89D50831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Zwischenschritte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42C5FD4D-98CF-154F-8F5C-03683F696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Data-Engineering:</a:t>
            </a:r>
          </a:p>
          <a:p>
            <a:pPr marL="0" indent="0">
              <a:buNone/>
            </a:pPr>
            <a:r>
              <a:rPr lang="de-DE" dirty="0"/>
              <a:t>Daten zusammensuchen + transformieren zu ML-</a:t>
            </a:r>
            <a:r>
              <a:rPr lang="de-DE" dirty="0" err="1"/>
              <a:t>Datenset</a:t>
            </a:r>
            <a:r>
              <a:rPr lang="de-DE" dirty="0"/>
              <a:t> (Clip, Label)</a:t>
            </a:r>
            <a:endParaRPr lang="de-DE" b="1" dirty="0"/>
          </a:p>
          <a:p>
            <a:pPr marL="0" indent="0">
              <a:buNone/>
            </a:pPr>
            <a:r>
              <a:rPr lang="de-DE" b="1" dirty="0"/>
              <a:t>Action Recognition:</a:t>
            </a:r>
          </a:p>
          <a:p>
            <a:pPr marL="0" indent="0">
              <a:buNone/>
            </a:pPr>
            <a:r>
              <a:rPr lang="de-DE" dirty="0"/>
              <a:t>Clips klassifizieren</a:t>
            </a:r>
            <a:endParaRPr lang="de-DE" b="1" dirty="0"/>
          </a:p>
          <a:p>
            <a:pPr marL="0" indent="0">
              <a:buNone/>
            </a:pPr>
            <a:r>
              <a:rPr lang="de-DE" b="1" dirty="0" err="1"/>
              <a:t>Temp</a:t>
            </a:r>
            <a:r>
              <a:rPr lang="de-DE" b="1" dirty="0"/>
              <a:t>. Action </a:t>
            </a:r>
            <a:r>
              <a:rPr lang="de-DE" b="1" dirty="0" err="1"/>
              <a:t>Localisation</a:t>
            </a:r>
            <a:r>
              <a:rPr lang="de-DE" b="1" dirty="0"/>
              <a:t>:</a:t>
            </a:r>
          </a:p>
          <a:p>
            <a:pPr marL="0" indent="0">
              <a:buNone/>
            </a:pPr>
            <a:r>
              <a:rPr lang="de-DE" dirty="0"/>
              <a:t>Ungekürzten Videos segmentieren + Non Maximum Suppression</a:t>
            </a:r>
          </a:p>
          <a:p>
            <a:pPr marL="0" indent="0">
              <a:buNone/>
            </a:pPr>
            <a:r>
              <a:rPr lang="de-DE" b="1" dirty="0"/>
              <a:t>Evaluation:</a:t>
            </a:r>
          </a:p>
          <a:p>
            <a:pPr marL="0" indent="0">
              <a:buNone/>
            </a:pPr>
            <a:r>
              <a:rPr lang="de-DE" dirty="0"/>
              <a:t>Visualisieren erkannter Events in Test-Daten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F34CAF-731B-324E-A24D-208BE9B4A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2D2E-C7D0-F84F-A253-385ED0345169}" type="datetime1">
              <a:rPr lang="de-DE" smtClean="0"/>
              <a:t>13.06.20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563A1D-6E79-2349-BF04-B37A0CE96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0DFEE5-083C-044D-9200-A0FE4BCD2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5836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4CFE86BA-F661-434A-B82A-C89D50831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Vorgehen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F34CAF-731B-324E-A24D-208BE9B4A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2D2E-C7D0-F84F-A253-385ED0345169}" type="datetime1">
              <a:rPr lang="de-DE" smtClean="0"/>
              <a:t>15.06.20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563A1D-6E79-2349-BF04-B37A0CE96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0DFEE5-083C-044D-9200-A0FE4BCD2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5</a:t>
            </a:fld>
            <a:endParaRPr lang="de-DE"/>
          </a:p>
        </p:txBody>
      </p:sp>
      <p:graphicFrame>
        <p:nvGraphicFramePr>
          <p:cNvPr id="9" name="Inhaltsplatzhalter 8">
            <a:extLst>
              <a:ext uri="{FF2B5EF4-FFF2-40B4-BE49-F238E27FC236}">
                <a16:creationId xmlns:a16="http://schemas.microsoft.com/office/drawing/2014/main" id="{15B993D5-55D9-0D40-B4BB-4F930D9474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8432337"/>
              </p:ext>
            </p:extLst>
          </p:nvPr>
        </p:nvGraphicFramePr>
        <p:xfrm>
          <a:off x="838200" y="1458006"/>
          <a:ext cx="10515600" cy="440080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3360336366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74025297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054082928"/>
                    </a:ext>
                  </a:extLst>
                </a:gridCol>
              </a:tblGrid>
              <a:tr h="871601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Jetzt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Später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0958052"/>
                  </a:ext>
                </a:extLst>
              </a:tr>
              <a:tr h="871601">
                <a:tc>
                  <a:txBody>
                    <a:bodyPr/>
                    <a:lstStyle/>
                    <a:p>
                      <a:r>
                        <a:rPr lang="de-DE" dirty="0"/>
                        <a:t>Date Engineering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Bestehendes </a:t>
                      </a:r>
                      <a:r>
                        <a:rPr lang="de-DE" dirty="0" err="1"/>
                        <a:t>Datenset</a:t>
                      </a:r>
                      <a:r>
                        <a:rPr lang="de-DE" dirty="0"/>
                        <a:t> transformiert,</a:t>
                      </a:r>
                    </a:p>
                    <a:p>
                      <a:r>
                        <a:rPr lang="de-DE" dirty="0"/>
                        <a:t>Eigenes </a:t>
                      </a:r>
                      <a:r>
                        <a:rPr lang="de-DE" dirty="0" err="1"/>
                        <a:t>Datenset</a:t>
                      </a:r>
                      <a:r>
                        <a:rPr lang="de-DE" dirty="0"/>
                        <a:t> vorbereitet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Beide Set vereinen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6830606"/>
                  </a:ext>
                </a:extLst>
              </a:tr>
              <a:tr h="871601">
                <a:tc>
                  <a:txBody>
                    <a:bodyPr/>
                    <a:lstStyle/>
                    <a:p>
                      <a:r>
                        <a:rPr lang="de-DE" dirty="0"/>
                        <a:t>Action Recognition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3D </a:t>
                      </a:r>
                      <a:r>
                        <a:rPr lang="de-DE" dirty="0" err="1"/>
                        <a:t>Conv</a:t>
                      </a:r>
                      <a:r>
                        <a:rPr lang="de-DE" dirty="0"/>
                        <a:t> + </a:t>
                      </a:r>
                      <a:r>
                        <a:rPr lang="de-DE" dirty="0" err="1"/>
                        <a:t>Factorized</a:t>
                      </a:r>
                      <a:r>
                        <a:rPr lang="de-DE" dirty="0"/>
                        <a:t> 3D </a:t>
                      </a:r>
                      <a:r>
                        <a:rPr lang="de-DE" dirty="0" err="1"/>
                        <a:t>Conv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CSN, </a:t>
                      </a:r>
                      <a:r>
                        <a:rPr lang="de-DE" dirty="0" err="1"/>
                        <a:t>SlowFast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773964"/>
                  </a:ext>
                </a:extLst>
              </a:tr>
              <a:tr h="871601">
                <a:tc>
                  <a:txBody>
                    <a:bodyPr/>
                    <a:lstStyle/>
                    <a:p>
                      <a:r>
                        <a:rPr lang="de-DE" dirty="0" err="1"/>
                        <a:t>Temp</a:t>
                      </a:r>
                      <a:r>
                        <a:rPr lang="de-DE" dirty="0"/>
                        <a:t>. Action </a:t>
                      </a:r>
                      <a:r>
                        <a:rPr lang="de-DE" dirty="0" err="1"/>
                        <a:t>Localization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TSN + NMS, FASTER RNN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6135029"/>
                  </a:ext>
                </a:extLst>
              </a:tr>
              <a:tr h="871601">
                <a:tc>
                  <a:txBody>
                    <a:bodyPr/>
                    <a:lstStyle/>
                    <a:p>
                      <a:r>
                        <a:rPr lang="de-DE" dirty="0"/>
                        <a:t>Evaluation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Qunatitative</a:t>
                      </a:r>
                      <a:r>
                        <a:rPr lang="de-DE" dirty="0"/>
                        <a:t> Methoden: Metriken, </a:t>
                      </a:r>
                      <a:r>
                        <a:rPr lang="de-DE" dirty="0" err="1"/>
                        <a:t>Confusion</a:t>
                      </a:r>
                      <a:r>
                        <a:rPr lang="de-DE" dirty="0"/>
                        <a:t> Matrix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Fehlerhaften Daten finden, Qualitative Methoden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93370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6531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50000" r="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11BAF5E-07F7-644B-AAF5-9709006CD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4788" y="3753293"/>
            <a:ext cx="5311147" cy="2112519"/>
          </a:xfrm>
        </p:spPr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/>
              <a:t>Format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Feed- und Videoquellen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Sinnvolle Labels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/>
              <a:t>Alignen</a:t>
            </a:r>
            <a:r>
              <a:rPr lang="de-DE" dirty="0"/>
              <a:t> von Videos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Datensets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6D7C112-E3E2-EE41-AFBB-3AA2BBCD5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BABAB-CCCB-E747-8F52-3F6DD07EEC0B}" type="datetime1">
              <a:rPr lang="de-DE" smtClean="0"/>
              <a:t>15.06.20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B95BF73-78DA-F948-B57E-7DA8B86AC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9810BB3-17C1-E045-A235-B2CEFE814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6</a:t>
            </a:fld>
            <a:endParaRPr lang="de-DE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12D51414-5DED-764C-BAA9-A9B0D7147549}"/>
              </a:ext>
            </a:extLst>
          </p:cNvPr>
          <p:cNvSpPr txBox="1">
            <a:spLocks/>
          </p:cNvSpPr>
          <p:nvPr/>
        </p:nvSpPr>
        <p:spPr>
          <a:xfrm>
            <a:off x="984250" y="1709738"/>
            <a:ext cx="10363200" cy="28527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4000"/>
              </a:lnSpc>
            </a:pPr>
            <a:endParaRPr lang="de-DE" sz="3400" b="1" i="1" dirty="0">
              <a:solidFill>
                <a:schemeClr val="bg1"/>
              </a:solidFill>
              <a:latin typeface="Lato Semibold" charset="0"/>
              <a:ea typeface="Lato Semibold" charset="0"/>
              <a:cs typeface="Lato Semibold" charset="0"/>
            </a:endParaRPr>
          </a:p>
        </p:txBody>
      </p:sp>
      <p:sp>
        <p:nvSpPr>
          <p:cNvPr id="13" name="Textplatzhalter 1">
            <a:extLst>
              <a:ext uri="{FF2B5EF4-FFF2-40B4-BE49-F238E27FC236}">
                <a16:creationId xmlns:a16="http://schemas.microsoft.com/office/drawing/2014/main" id="{D35A19D0-2476-3C40-82FF-43293ADB90CD}"/>
              </a:ext>
            </a:extLst>
          </p:cNvPr>
          <p:cNvSpPr txBox="1">
            <a:spLocks/>
          </p:cNvSpPr>
          <p:nvPr/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449BC2EB-1DB9-AA4D-8F4B-AAF777614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250" y="1862138"/>
            <a:ext cx="10515600" cy="2852737"/>
          </a:xfrm>
        </p:spPr>
        <p:txBody>
          <a:bodyPr anchor="b">
            <a:normAutofit/>
          </a:bodyPr>
          <a:lstStyle/>
          <a:p>
            <a:pPr>
              <a:lnSpc>
                <a:spcPct val="114000"/>
              </a:lnSpc>
            </a:pPr>
            <a:r>
              <a:rPr lang="en-US" sz="3600" b="1" i="1" dirty="0">
                <a:solidFill>
                  <a:srgbClr val="FFFFFF"/>
                </a:solidFill>
                <a:latin typeface="Lato Semibold" charset="0"/>
                <a:ea typeface="Lato Semibold" charset="0"/>
                <a:cs typeface="Lato Semibold" charset="0"/>
              </a:rPr>
              <a:t>Data Engineering</a:t>
            </a:r>
            <a:endParaRPr lang="de-DE" sz="3600" b="1" i="1" dirty="0">
              <a:solidFill>
                <a:schemeClr val="bg1"/>
              </a:solidFill>
              <a:latin typeface="Lato Semibold" charset="0"/>
              <a:ea typeface="Lato Semibold" charset="0"/>
              <a:cs typeface="Lato Semibold" charset="0"/>
            </a:endParaRPr>
          </a:p>
        </p:txBody>
      </p:sp>
      <p:sp>
        <p:nvSpPr>
          <p:cNvPr id="18" name="Textplatzhalter 1">
            <a:extLst>
              <a:ext uri="{FF2B5EF4-FFF2-40B4-BE49-F238E27FC236}">
                <a16:creationId xmlns:a16="http://schemas.microsoft.com/office/drawing/2014/main" id="{7BAE5D64-0AF8-D14F-AF38-196991CCA0DC}"/>
              </a:ext>
            </a:extLst>
          </p:cNvPr>
          <p:cNvSpPr txBox="1">
            <a:spLocks/>
          </p:cNvSpPr>
          <p:nvPr/>
        </p:nvSpPr>
        <p:spPr>
          <a:xfrm>
            <a:off x="984250" y="4589463"/>
            <a:ext cx="10515600" cy="16525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2789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5000" r="9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ED472CCD-19E1-8047-927C-B5CF03AD9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Spielaktionen im Fußball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D894CE63-D64A-2044-AD8A-2ADFEBB8E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Aktionen mit eindeutiger Anchor (1 Frame)</a:t>
            </a:r>
          </a:p>
          <a:p>
            <a:pPr lvl="1"/>
            <a:r>
              <a:rPr lang="de-DE" dirty="0"/>
              <a:t>Karte, Aus, Tor, Anstoß, Ecke, Strafstoß, Einwurf, Schiedsrichterball</a:t>
            </a:r>
          </a:p>
          <a:p>
            <a:r>
              <a:rPr lang="de-DE" dirty="0"/>
              <a:t>Abhängig vom Kontext  (~1 </a:t>
            </a:r>
            <a:r>
              <a:rPr lang="de-DE" dirty="0" err="1"/>
              <a:t>sek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Abstoß, Freistoß, Gehalten</a:t>
            </a:r>
          </a:p>
          <a:p>
            <a:r>
              <a:rPr lang="de-DE" dirty="0"/>
              <a:t>Kontext entscheidend (1-4 </a:t>
            </a:r>
            <a:r>
              <a:rPr lang="de-DE" dirty="0" err="1"/>
              <a:t>sek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50/50, Dribble, Foul, </a:t>
            </a:r>
            <a:r>
              <a:rPr lang="de-DE" dirty="0" err="1"/>
              <a:t>Interception</a:t>
            </a:r>
            <a:r>
              <a:rPr lang="de-DE" dirty="0"/>
              <a:t>, Block, </a:t>
            </a:r>
            <a:r>
              <a:rPr lang="de-DE" dirty="0" err="1"/>
              <a:t>Offside</a:t>
            </a:r>
            <a:r>
              <a:rPr lang="de-DE" dirty="0"/>
              <a:t>, Abpfiff</a:t>
            </a:r>
          </a:p>
          <a:p>
            <a:pPr lvl="1"/>
            <a:r>
              <a:rPr lang="de-DE" dirty="0"/>
              <a:t>Lange Dauer: Spielunterbrechung, Wechsel</a:t>
            </a:r>
          </a:p>
          <a:p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Sonstiges: Kamerawechsel, Wiederholung, etc.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4860AD-46B0-B74D-8343-85849F2E5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2D2E-C7D0-F84F-A253-385ED0345169}" type="datetime1">
              <a:rPr lang="de-DE" smtClean="0"/>
              <a:t>13.06.20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C3A37FF-35A8-8146-A364-45BD3FD42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206CC4B-EFF1-5F42-97E9-A54C3FAF4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218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lip" descr="clip">
            <a:hlinkClick r:id="" action="ppaction://media"/>
            <a:extLst>
              <a:ext uri="{FF2B5EF4-FFF2-40B4-BE49-F238E27FC236}">
                <a16:creationId xmlns:a16="http://schemas.microsoft.com/office/drawing/2014/main" id="{6D328482-D9F4-8D45-8C63-B145B3ED25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86134" y="365919"/>
            <a:ext cx="5486400" cy="36576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ED472CCD-19E1-8047-927C-B5CF03AD9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Input-Format für Neuronale Netze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D894CE63-D64A-2044-AD8A-2ADFEBB8E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15599" cy="4351338"/>
          </a:xfrm>
        </p:spPr>
        <p:txBody>
          <a:bodyPr>
            <a:normAutofit/>
          </a:bodyPr>
          <a:lstStyle/>
          <a:p>
            <a:r>
              <a:rPr lang="de-DE" dirty="0"/>
              <a:t>Bilder werden als (C x H x W)-Tensoren verarbeitet</a:t>
            </a:r>
          </a:p>
          <a:p>
            <a:r>
              <a:rPr lang="de-DE" dirty="0"/>
              <a:t>Videos analog als (C x T x H x W)</a:t>
            </a:r>
          </a:p>
          <a:p>
            <a:pPr lvl="1"/>
            <a:r>
              <a:rPr lang="de-DE" dirty="0"/>
              <a:t>C = 3 Kanäle (</a:t>
            </a:r>
            <a:r>
              <a:rPr lang="de-DE" dirty="0" err="1"/>
              <a:t>rgb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T = 32 bzw. 64 Frames</a:t>
            </a:r>
          </a:p>
          <a:p>
            <a:pPr lvl="1"/>
            <a:r>
              <a:rPr lang="de-DE" dirty="0"/>
              <a:t>H = W = 112p oder 224p</a:t>
            </a:r>
          </a:p>
          <a:p>
            <a:pPr>
              <a:buFont typeface="Wingdings" pitchFamily="2" charset="2"/>
              <a:buChar char="à"/>
            </a:pPr>
            <a:r>
              <a:rPr lang="de-DE" dirty="0">
                <a:sym typeface="Wingdings" pitchFamily="2" charset="2"/>
              </a:rPr>
              <a:t> Samples von ca. 3sec Videoschnitt bei 32 x 10fps (64 x 20fps)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4860AD-46B0-B74D-8343-85849F2E5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2D2E-C7D0-F84F-A253-385ED0345169}" type="datetime1">
              <a:rPr lang="de-DE" smtClean="0"/>
              <a:t>15.06.20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C3A37FF-35A8-8146-A364-45BD3FD42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206CC4B-EFF1-5F42-97E9-A54C3FAF4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2997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5000" r="9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ED472CCD-19E1-8047-927C-B5CF03AD9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Datenprovider für Event-Feeds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D894CE63-D64A-2044-AD8A-2ADFEBB8E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Open Source Benchmarks</a:t>
            </a:r>
          </a:p>
          <a:p>
            <a:pPr lvl="1"/>
            <a:r>
              <a:rPr lang="de-DE" dirty="0"/>
              <a:t>MICC-Soccer-Actions-4: 100 Spiele mit 4 Klassen (</a:t>
            </a:r>
            <a:r>
              <a:rPr lang="de-DE" dirty="0" err="1"/>
              <a:t>shot</a:t>
            </a:r>
            <a:r>
              <a:rPr lang="de-DE" dirty="0"/>
              <a:t>-on-goal, </a:t>
            </a:r>
            <a:r>
              <a:rPr lang="de-DE" dirty="0" err="1"/>
              <a:t>placed</a:t>
            </a:r>
            <a:r>
              <a:rPr lang="de-DE" dirty="0"/>
              <a:t>-kick, </a:t>
            </a:r>
            <a:r>
              <a:rPr lang="de-DE" dirty="0" err="1"/>
              <a:t>throw</a:t>
            </a:r>
            <a:r>
              <a:rPr lang="de-DE" dirty="0"/>
              <a:t>-in </a:t>
            </a:r>
            <a:r>
              <a:rPr lang="de-DE" dirty="0" err="1"/>
              <a:t>and</a:t>
            </a:r>
            <a:r>
              <a:rPr lang="de-DE" dirty="0"/>
              <a:t> goal-kick) </a:t>
            </a:r>
            <a:r>
              <a:rPr lang="de-DE" dirty="0">
                <a:sym typeface="Wingdings" pitchFamily="2" charset="2"/>
              </a:rPr>
              <a:t></a:t>
            </a:r>
            <a:r>
              <a:rPr lang="de-DE" dirty="0"/>
              <a:t> Offline</a:t>
            </a:r>
          </a:p>
          <a:p>
            <a:pPr lvl="1"/>
            <a:r>
              <a:rPr lang="de-DE" dirty="0" err="1"/>
              <a:t>SoccerNet</a:t>
            </a:r>
            <a:r>
              <a:rPr lang="de-DE" dirty="0"/>
              <a:t>: 500 Spiele mit 3 Klassen (Goal, Card, Substitution)</a:t>
            </a:r>
          </a:p>
          <a:p>
            <a:pPr lvl="1"/>
            <a:r>
              <a:rPr lang="de-DE" dirty="0" err="1"/>
              <a:t>SoccerDB</a:t>
            </a:r>
            <a:r>
              <a:rPr lang="de-DE" dirty="0"/>
              <a:t>: 346 Spiele mit 10 Klassen </a:t>
            </a:r>
            <a:r>
              <a:rPr lang="de-DE" dirty="0">
                <a:sym typeface="Wingdings" pitchFamily="2" charset="2"/>
              </a:rPr>
              <a:t> noch unveröffentlicht</a:t>
            </a:r>
            <a:endParaRPr lang="de-DE" dirty="0"/>
          </a:p>
          <a:p>
            <a:pPr marL="0" indent="0">
              <a:buNone/>
            </a:pPr>
            <a:r>
              <a:rPr lang="de-DE" b="1" dirty="0" err="1"/>
              <a:t>Statsbomb</a:t>
            </a:r>
            <a:r>
              <a:rPr lang="de-DE" b="1" dirty="0"/>
              <a:t> Open-Data</a:t>
            </a:r>
            <a:r>
              <a:rPr lang="de-DE" b="1" baseline="30000" dirty="0"/>
              <a:t>[1]</a:t>
            </a:r>
            <a:endParaRPr lang="de-DE" b="1" dirty="0"/>
          </a:p>
          <a:p>
            <a:pPr lvl="1"/>
            <a:r>
              <a:rPr lang="de-DE" dirty="0"/>
              <a:t>Kommerzieller Anbieter</a:t>
            </a:r>
          </a:p>
          <a:p>
            <a:pPr lvl="1"/>
            <a:r>
              <a:rPr lang="de-DE" dirty="0"/>
              <a:t>Zur Forschung freigestellte Feeds von 800 Spielen mit 33 Oberklassen</a:t>
            </a:r>
          </a:p>
          <a:p>
            <a:pPr lvl="1"/>
            <a:r>
              <a:rPr lang="de-DE" dirty="0"/>
              <a:t>Je Klasse zusätzliche Attribute für weitere Unterklassen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4860AD-46B0-B74D-8343-85849F2E5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2D2E-C7D0-F84F-A253-385ED0345169}" type="datetime1">
              <a:rPr lang="de-DE" smtClean="0"/>
              <a:t>15.06.20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C3A37FF-35A8-8146-A364-45BD3FD42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Simon Narendorf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206CC4B-EFF1-5F42-97E9-A54C3FAF4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66C4-D036-F842-8604-9B51CF09CA93}" type="slidenum">
              <a:rPr lang="de-DE" smtClean="0"/>
              <a:t>9</a:t>
            </a:fld>
            <a:endParaRPr lang="de-DE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8C829ED-07BC-2B49-A14A-C5CE195494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2132" y="5613991"/>
            <a:ext cx="2531667" cy="56297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5C4F8DE5-FE8A-6A47-9F51-39AE466C209C}"/>
              </a:ext>
            </a:extLst>
          </p:cNvPr>
          <p:cNvSpPr txBox="1"/>
          <p:nvPr/>
        </p:nvSpPr>
        <p:spPr>
          <a:xfrm>
            <a:off x="838200" y="6192691"/>
            <a:ext cx="29886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[1] </a:t>
            </a:r>
            <a:r>
              <a:rPr lang="de-DE" sz="1200" dirty="0">
                <a:hlinkClick r:id="rId4"/>
              </a:rPr>
              <a:t>https://github.com/statsbomb/open-data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069283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12A6E1A828DA7E408CD17AD0DCB6F452" ma:contentTypeVersion="3" ma:contentTypeDescription="Ein neues Dokument erstellen." ma:contentTypeScope="" ma:versionID="38c27283a398162602b3e21b672df0f8">
  <xsd:schema xmlns:xsd="http://www.w3.org/2001/XMLSchema" xmlns:xs="http://www.w3.org/2001/XMLSchema" xmlns:p="http://schemas.microsoft.com/office/2006/metadata/properties" xmlns:ns2="f0880a42-553a-4cbc-b133-d1f3c681de57" targetNamespace="http://schemas.microsoft.com/office/2006/metadata/properties" ma:root="true" ma:fieldsID="4ac82f29db325596b718adb7d1c0a055" ns2:_="">
    <xsd:import namespace="f0880a42-553a-4cbc-b133-d1f3c681de5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880a42-553a-4cbc-b133-d1f3c681de5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4F0DECF-E07A-4A57-930D-A9659BD87A7E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67BA471-718D-4773-8A43-731E433284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0880a42-553a-4cbc-b133-d1f3c681de5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33C6569-2745-407C-A97C-055371AB91F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1197</Words>
  <Application>Microsoft Macintosh PowerPoint</Application>
  <PresentationFormat>Breitbild</PresentationFormat>
  <Paragraphs>330</Paragraphs>
  <Slides>27</Slides>
  <Notes>8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Lato Semibold</vt:lpstr>
      <vt:lpstr>Wingdings</vt:lpstr>
      <vt:lpstr>Office-Design</vt:lpstr>
      <vt:lpstr>Deep-Learning-basierte Action Recognition von Spielaktionen in Fußballvideos</vt:lpstr>
      <vt:lpstr>Aufgabenstellung</vt:lpstr>
      <vt:lpstr>Aufgabenstellung</vt:lpstr>
      <vt:lpstr>Zwischenschritte</vt:lpstr>
      <vt:lpstr>Vorgehen</vt:lpstr>
      <vt:lpstr>Data Engineering</vt:lpstr>
      <vt:lpstr>Spielaktionen im Fußball</vt:lpstr>
      <vt:lpstr>Input-Format für Neuronale Netze</vt:lpstr>
      <vt:lpstr>Datenprovider für Event-Feeds</vt:lpstr>
      <vt:lpstr>Klein anfangen</vt:lpstr>
      <vt:lpstr>Videosuche für Event-Feeds</vt:lpstr>
      <vt:lpstr>Alignment</vt:lpstr>
      <vt:lpstr>Trainingsdaten</vt:lpstr>
      <vt:lpstr>Action Recognition</vt:lpstr>
      <vt:lpstr>Anforderungen</vt:lpstr>
      <vt:lpstr>Survey of Action Recognition 2014</vt:lpstr>
      <vt:lpstr>3D Convolution</vt:lpstr>
      <vt:lpstr>Faktorisierte 3D Convolution</vt:lpstr>
      <vt:lpstr>Evaluation</vt:lpstr>
      <vt:lpstr>Auswahl des Modells</vt:lpstr>
      <vt:lpstr>PowerPoint-Präsentation</vt:lpstr>
      <vt:lpstr>Einsatz</vt:lpstr>
      <vt:lpstr>Experimente</vt:lpstr>
      <vt:lpstr>Experimente</vt:lpstr>
      <vt:lpstr>PowerPoint-Präsentation</vt:lpstr>
      <vt:lpstr>Underfitting wegen Auflösung?</vt:lpstr>
      <vt:lpstr>Todo Evaluation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Deep-Learning-basierte Action Recognition von Spielaktionen in Fußballvideos</dc:title>
  <dc:creator>Simon Narendorf</dc:creator>
  <cp:lastModifiedBy>Simon Narendorf</cp:lastModifiedBy>
  <cp:revision>18</cp:revision>
  <dcterms:created xsi:type="dcterms:W3CDTF">2020-06-14T14:10:40Z</dcterms:created>
  <dcterms:modified xsi:type="dcterms:W3CDTF">2020-06-15T16:05:51Z</dcterms:modified>
</cp:coreProperties>
</file>